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sldIdLst>
    <p:sldId id="389" r:id="rId2"/>
    <p:sldId id="305" r:id="rId3"/>
    <p:sldId id="308" r:id="rId4"/>
    <p:sldId id="313" r:id="rId5"/>
    <p:sldId id="316" r:id="rId6"/>
    <p:sldId id="315" r:id="rId7"/>
    <p:sldId id="314" r:id="rId8"/>
    <p:sldId id="309" r:id="rId9"/>
    <p:sldId id="306" r:id="rId10"/>
    <p:sldId id="307" r:id="rId11"/>
    <p:sldId id="317" r:id="rId12"/>
    <p:sldId id="304" r:id="rId13"/>
    <p:sldId id="391" r:id="rId14"/>
    <p:sldId id="390" r:id="rId15"/>
    <p:sldId id="319" r:id="rId16"/>
    <p:sldId id="318" r:id="rId17"/>
  </p:sldIdLst>
  <p:sldSz cx="128016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B2"/>
    <a:srgbClr val="FFFF9B"/>
    <a:srgbClr val="FFB7D6"/>
    <a:srgbClr val="FF8FBF"/>
    <a:srgbClr val="FF85B9"/>
    <a:srgbClr val="9C1AE0"/>
    <a:srgbClr val="FF5EA2"/>
    <a:srgbClr val="010E6C"/>
    <a:srgbClr val="FF2525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>
        <p:scale>
          <a:sx n="66" d="100"/>
          <a:sy n="66" d="100"/>
        </p:scale>
        <p:origin x="466" y="701"/>
      </p:cViewPr>
      <p:guideLst>
        <p:guide orient="horz" pos="2160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39378-2FF2-4209-B56E-BDF41F205A08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" y="685800"/>
            <a:ext cx="64008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588DE-C25A-4CA7-9892-AD8B3B0F8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39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895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4477" algn="l" defTabSz="122895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8954" algn="l" defTabSz="122895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43430" algn="l" defTabSz="122895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57907" algn="l" defTabSz="122895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72384" algn="l" defTabSz="122895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86861" algn="l" defTabSz="122895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301338" algn="l" defTabSz="122895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915814" algn="l" defTabSz="122895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>
              <a:latin typeface="Calibri" panose="020F0502020204030204" pitchFamily="34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3E1CE7-ECEA-4BFD-BA84-7011204DFA27}" type="slidenum">
              <a:rPr lang="en-US" altLang="vi-VN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</a:t>
            </a:fld>
            <a:endParaRPr lang="en-US" altLang="vi-V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423" y="685800"/>
            <a:ext cx="840105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8423" y="3843868"/>
            <a:ext cx="672084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639413" y="8467"/>
            <a:ext cx="4000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413579" y="91546"/>
            <a:ext cx="6384688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597616" y="228600"/>
            <a:ext cx="52006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702630" y="32279"/>
            <a:ext cx="5095638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237698" y="609602"/>
            <a:ext cx="456056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2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20090" y="533400"/>
            <a:ext cx="11359753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60122" y="3843867"/>
            <a:ext cx="8719421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7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424" y="685800"/>
            <a:ext cx="1056132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423" y="4114800"/>
            <a:ext cx="8962787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8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8482" y="685800"/>
            <a:ext cx="96012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18523" y="3429000"/>
            <a:ext cx="896112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424" y="4301068"/>
            <a:ext cx="896112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8403" y="812222"/>
            <a:ext cx="64008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799683" y="2768601"/>
            <a:ext cx="64008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4746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423" y="3429000"/>
            <a:ext cx="896112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421" y="5132981"/>
            <a:ext cx="89627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7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8484" y="685800"/>
            <a:ext cx="96012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8423" y="3928534"/>
            <a:ext cx="896112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422" y="4978400"/>
            <a:ext cx="896112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58403" y="812222"/>
            <a:ext cx="64008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799683" y="2768601"/>
            <a:ext cx="64008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171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424" y="685800"/>
            <a:ext cx="1056132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8423" y="3928534"/>
            <a:ext cx="896112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422" y="4766733"/>
            <a:ext cx="896112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47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34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9473" y="685800"/>
            <a:ext cx="216027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90" y="685800"/>
            <a:ext cx="821436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94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40080" y="274639"/>
            <a:ext cx="11521440" cy="5851525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Date Placeholder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5783C3-29CE-4D62-8182-4DCB46A4C46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772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1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422" y="2006600"/>
            <a:ext cx="896112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424" y="4495800"/>
            <a:ext cx="896112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0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8422" y="685801"/>
            <a:ext cx="5184538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8540" y="685801"/>
            <a:ext cx="5181203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3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0685" y="685800"/>
            <a:ext cx="488227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8422" y="1270529"/>
            <a:ext cx="518453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83019" y="685800"/>
            <a:ext cx="48983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872" y="1262062"/>
            <a:ext cx="5175647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5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6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9263" y="685800"/>
            <a:ext cx="384048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23" y="685800"/>
            <a:ext cx="624078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9263" y="2209800"/>
            <a:ext cx="384048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7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53" y="1447800"/>
            <a:ext cx="632079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8462" y="914400"/>
            <a:ext cx="3445023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53" y="2777067"/>
            <a:ext cx="6322457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5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667317" y="2963334"/>
            <a:ext cx="3130951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8423" y="4487333"/>
            <a:ext cx="896112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423" y="685801"/>
            <a:ext cx="896112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9633" y="6172201"/>
            <a:ext cx="168021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C37AB97-6120-4D84-B784-81CE99C71646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8423" y="6172201"/>
            <a:ext cx="792099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81361" y="5578476"/>
            <a:ext cx="119935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53F2254-32AC-4FD2-86B9-10E8CEDC4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48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5"/>
          <p:cNvSpPr txBox="1"/>
          <p:nvPr/>
        </p:nvSpPr>
        <p:spPr>
          <a:xfrm>
            <a:off x="2438399" y="2514600"/>
            <a:ext cx="8229384" cy="1300354"/>
          </a:xfrm>
          <a:prstGeom prst="rect">
            <a:avLst/>
          </a:prstGeom>
          <a:noFill/>
          <a:ln w="9525">
            <a:noFill/>
          </a:ln>
        </p:spPr>
        <p:txBody>
          <a:bodyPr wrap="square" lIns="68579" tIns="34289" rIns="68579" bIns="34289">
            <a:spAutoFit/>
          </a:bodyPr>
          <a:lstStyle/>
          <a:p>
            <a:pPr algn="ctr" defTabSz="513636">
              <a:defRPr/>
            </a:pPr>
            <a:r>
              <a:rPr sz="4000" b="1">
                <a:solidFill>
                  <a:srgbClr val="0070C0"/>
                </a:solidFill>
                <a:cs typeface="Times New Roman" panose="02020603050405020304" pitchFamily="18" charset="0"/>
              </a:rPr>
              <a:t>Chào </a:t>
            </a:r>
            <a:r>
              <a:rPr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mừng các</a:t>
            </a:r>
            <a:r>
              <a:rPr 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em tham gia </a:t>
            </a:r>
          </a:p>
          <a:p>
            <a:pPr algn="ctr" defTabSz="513636">
              <a:defRPr/>
            </a:pPr>
            <a:r>
              <a:rPr 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trực</a:t>
            </a:r>
            <a:r>
              <a:rPr 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tuyến</a:t>
            </a:r>
            <a:endParaRPr lang="en-US" sz="40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WordArt 2" descr="Small grid">
            <a:extLst>
              <a:ext uri="{FF2B5EF4-FFF2-40B4-BE49-F238E27FC236}">
                <a16:creationId xmlns:a16="http://schemas.microsoft.com/office/drawing/2014/main" id="{C48220EB-67BE-426B-A376-14138832F36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38676" y="1349828"/>
            <a:ext cx="7649925" cy="1164772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defRPr/>
            </a:pPr>
            <a:r>
              <a:rPr lang="vi-VN" sz="10447" b="1" kern="10" dirty="0">
                <a:ln/>
                <a:solidFill>
                  <a:srgbClr val="010E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5000" b="1" kern="10" dirty="0">
                <a:ln/>
                <a:solidFill>
                  <a:srgbClr val="010E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15000" b="1" kern="10" dirty="0">
                <a:ln/>
                <a:solidFill>
                  <a:srgbClr val="010E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vi-VN" sz="15000" b="1" kern="10" dirty="0">
                <a:ln/>
                <a:solidFill>
                  <a:srgbClr val="010E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 TIỂU </a:t>
            </a:r>
            <a:r>
              <a:rPr lang="vi-VN" sz="15000" b="1" kern="10">
                <a:ln/>
                <a:solidFill>
                  <a:srgbClr val="010E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lang="en-US" sz="15000" b="1" kern="10">
                <a:ln/>
                <a:solidFill>
                  <a:srgbClr val="010E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YÊN THẾ </a:t>
            </a:r>
            <a:endParaRPr lang="en-US" sz="15000" b="1" kern="10" dirty="0">
              <a:ln/>
              <a:solidFill>
                <a:srgbClr val="010E6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ction Button: Sound 4">
            <a:hlinkClick r:id="" action="ppaction://noaction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0D1F8E21-5DCD-4BE6-9925-75A387FF38E9}"/>
              </a:ext>
            </a:extLst>
          </p:cNvPr>
          <p:cNvSpPr/>
          <p:nvPr/>
        </p:nvSpPr>
        <p:spPr>
          <a:xfrm>
            <a:off x="0" y="6172200"/>
            <a:ext cx="762000" cy="685800"/>
          </a:xfrm>
          <a:prstGeom prst="actionButtonSound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" y="696649"/>
            <a:ext cx="12633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400" b="1" u="sng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3.</a:t>
            </a:r>
            <a:r>
              <a:rPr lang="en-US" sz="4400" b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Đặt 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các bộ phận câu được in đậm dưới đây: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9821" y="2803552"/>
            <a:ext cx="12633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FF79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M:</a:t>
            </a: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là học sinh trường Tiểu học Yên Thế.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1371600"/>
            <a:ext cx="1752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6553200" y="1371600"/>
            <a:ext cx="28575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896600" y="1371600"/>
            <a:ext cx="16002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05000" y="2803552"/>
            <a:ext cx="192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37335" y="3669727"/>
            <a:ext cx="1615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4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endParaRPr lang="en-US" sz="4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320004-AEFC-4886-BDC7-D6C1CA93019D}"/>
              </a:ext>
            </a:extLst>
          </p:cNvPr>
          <p:cNvSpPr txBox="1"/>
          <p:nvPr/>
        </p:nvSpPr>
        <p:spPr>
          <a:xfrm>
            <a:off x="2911805" y="3669727"/>
            <a:ext cx="108803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là học sinh trường Tiểu học Yên Thế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Rectangle: Diagonal Corners Snipped 18">
            <a:extLst>
              <a:ext uri="{FF2B5EF4-FFF2-40B4-BE49-F238E27FC236}">
                <a16:creationId xmlns:a16="http://schemas.microsoft.com/office/drawing/2014/main" id="{D8A66691-7E01-4E0D-AE2E-BF4C529F875B}"/>
              </a:ext>
            </a:extLst>
          </p:cNvPr>
          <p:cNvSpPr/>
          <p:nvPr/>
        </p:nvSpPr>
        <p:spPr>
          <a:xfrm>
            <a:off x="4572000" y="37691"/>
            <a:ext cx="3200400" cy="739648"/>
          </a:xfrm>
          <a:prstGeom prst="snip2DiagRect">
            <a:avLst/>
          </a:prstGeom>
          <a:solidFill>
            <a:srgbClr val="FFFF66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8142A1-0D0A-4B27-964D-D9A43A2170F0}"/>
              </a:ext>
            </a:extLst>
          </p:cNvPr>
          <p:cNvSpPr txBox="1"/>
          <p:nvPr/>
        </p:nvSpPr>
        <p:spPr>
          <a:xfrm>
            <a:off x="4782820" y="0"/>
            <a:ext cx="2778760" cy="739649"/>
          </a:xfrm>
          <a:prstGeom prst="rect">
            <a:avLst/>
          </a:prstGeom>
          <a:noFill/>
        </p:spPr>
        <p:txBody>
          <a:bodyPr wrap="square" lIns="122895" tIns="61448" rIns="122895" bIns="61448" rtlCol="0">
            <a:spAutoFit/>
          </a:bodyPr>
          <a:lstStyle/>
          <a:p>
            <a:pPr algn="ctr"/>
            <a:r>
              <a:rPr lang="en-US" sz="4000" b="1" u="sng">
                <a:solidFill>
                  <a:srgbClr val="010E6C"/>
                </a:solidFill>
                <a:latin typeface="Times New Roman" pitchFamily="18" charset="0"/>
                <a:cs typeface="Times New Roman" pitchFamily="18" charset="0"/>
              </a:rPr>
              <a:t>TIẾT 2</a:t>
            </a:r>
            <a:endParaRPr lang="en-US" sz="4000" b="1" dirty="0">
              <a:solidFill>
                <a:srgbClr val="010E6C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F10BC7F-CEBB-472B-8750-853E7A672A2A}"/>
              </a:ext>
            </a:extLst>
          </p:cNvPr>
          <p:cNvSpPr txBox="1"/>
          <p:nvPr/>
        </p:nvSpPr>
        <p:spPr>
          <a:xfrm>
            <a:off x="0" y="4757605"/>
            <a:ext cx="1280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(Các em làm bài vào vở)</a:t>
            </a:r>
          </a:p>
        </p:txBody>
      </p:sp>
    </p:spTree>
    <p:extLst>
      <p:ext uri="{BB962C8B-B14F-4D97-AF65-F5344CB8AC3E}">
        <p14:creationId xmlns:p14="http://schemas.microsoft.com/office/powerpoint/2010/main" val="1190109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177065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5400" b="1" u="sng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2.</a:t>
            </a:r>
            <a:r>
              <a:rPr lang="en-US" sz="5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Đặt 3 </a:t>
            </a:r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theo mẫu </a:t>
            </a:r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là gì?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4149864"/>
            <a:ext cx="1150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757605"/>
            <a:ext cx="1280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(Các em làm bài vào vở)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4114800" y="1981200"/>
            <a:ext cx="990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077200" y="1982518"/>
            <a:ext cx="22098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: Diagonal Corners Snipped 13">
            <a:extLst>
              <a:ext uri="{FF2B5EF4-FFF2-40B4-BE49-F238E27FC236}">
                <a16:creationId xmlns:a16="http://schemas.microsoft.com/office/drawing/2014/main" id="{4867CC95-971A-4CD8-8648-501123B937A9}"/>
              </a:ext>
            </a:extLst>
          </p:cNvPr>
          <p:cNvSpPr/>
          <p:nvPr/>
        </p:nvSpPr>
        <p:spPr>
          <a:xfrm>
            <a:off x="4572000" y="37691"/>
            <a:ext cx="3200400" cy="739648"/>
          </a:xfrm>
          <a:prstGeom prst="snip2DiagRect">
            <a:avLst/>
          </a:prstGeom>
          <a:solidFill>
            <a:srgbClr val="FFFF66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97ECEE-17B3-45D1-BCAC-E714EB9E838D}"/>
              </a:ext>
            </a:extLst>
          </p:cNvPr>
          <p:cNvSpPr txBox="1"/>
          <p:nvPr/>
        </p:nvSpPr>
        <p:spPr>
          <a:xfrm>
            <a:off x="4782820" y="0"/>
            <a:ext cx="2778760" cy="739649"/>
          </a:xfrm>
          <a:prstGeom prst="rect">
            <a:avLst/>
          </a:prstGeom>
          <a:noFill/>
        </p:spPr>
        <p:txBody>
          <a:bodyPr wrap="square" lIns="122895" tIns="61448" rIns="122895" bIns="61448" rtlCol="0">
            <a:spAutoFit/>
          </a:bodyPr>
          <a:lstStyle/>
          <a:p>
            <a:pPr algn="ctr"/>
            <a:r>
              <a:rPr lang="en-US" sz="4000" b="1" u="sng">
                <a:solidFill>
                  <a:srgbClr val="010E6C"/>
                </a:solidFill>
                <a:latin typeface="Times New Roman" pitchFamily="18" charset="0"/>
                <a:cs typeface="Times New Roman" pitchFamily="18" charset="0"/>
              </a:rPr>
              <a:t>TIẾT 3</a:t>
            </a:r>
            <a:endParaRPr lang="en-US" sz="4000" b="1" dirty="0">
              <a:solidFill>
                <a:srgbClr val="010E6C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890339-F4AE-4C46-A0DE-9E7FA73331C6}"/>
              </a:ext>
            </a:extLst>
          </p:cNvPr>
          <p:cNvSpPr txBox="1"/>
          <p:nvPr/>
        </p:nvSpPr>
        <p:spPr>
          <a:xfrm>
            <a:off x="198120" y="2680292"/>
            <a:ext cx="12603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FF79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M:</a:t>
            </a: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 Nam là một vận động viên bơi lội.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2C328B-4E70-4B6C-8E6D-439D8BE2E054}"/>
              </a:ext>
            </a:extLst>
          </p:cNvPr>
          <p:cNvSpPr txBox="1"/>
          <p:nvPr/>
        </p:nvSpPr>
        <p:spPr>
          <a:xfrm>
            <a:off x="4038600" y="26670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</a:p>
        </p:txBody>
      </p:sp>
    </p:spTree>
    <p:extLst>
      <p:ext uri="{BB962C8B-B14F-4D97-AF65-F5344CB8AC3E}">
        <p14:creationId xmlns:p14="http://schemas.microsoft.com/office/powerpoint/2010/main" val="31085327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tx2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ction Button: Sound 14">
            <a:hlinkClick r:id="" action="ppaction://noaction" highlightClick="1">
              <a:snd r:embed="rId2" name="applause.wav"/>
            </a:hlinkClick>
            <a:extLst>
              <a:ext uri="{FF2B5EF4-FFF2-40B4-BE49-F238E27FC236}">
                <a16:creationId xmlns:a16="http://schemas.microsoft.com/office/drawing/2014/main" id="{40C811B7-B37B-47D2-805B-790C0E91764F}"/>
              </a:ext>
            </a:extLst>
          </p:cNvPr>
          <p:cNvSpPr/>
          <p:nvPr/>
        </p:nvSpPr>
        <p:spPr>
          <a:xfrm>
            <a:off x="327671" y="5892376"/>
            <a:ext cx="914400" cy="761864"/>
          </a:xfrm>
          <a:prstGeom prst="actionButtonSound">
            <a:avLst/>
          </a:prstGeom>
          <a:solidFill>
            <a:srgbClr val="FFFF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1219200" y="1387929"/>
            <a:ext cx="9982200" cy="329867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8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Times"/>
              </a:rPr>
              <a:t>    </a:t>
            </a:r>
            <a:r>
              <a:rPr lang="en-US" sz="7800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78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800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78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800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78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7800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78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800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78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7800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78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800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giỏi</a:t>
            </a:r>
            <a:endParaRPr lang="en-US" sz="78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VNI-Times"/>
            </a:endParaRPr>
          </a:p>
        </p:txBody>
      </p:sp>
      <p:pic>
        <p:nvPicPr>
          <p:cNvPr id="3" name="Picture 12" descr="chrysanthemum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41453">
            <a:off x="-191028" y="50318"/>
            <a:ext cx="1689060" cy="103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2" descr="chrysanthemum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47053">
            <a:off x="11402890" y="141865"/>
            <a:ext cx="1576456" cy="110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chrysanthemum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94327">
            <a:off x="11448292" y="5947357"/>
            <a:ext cx="1576456" cy="110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 descr="chrysanthemum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94327">
            <a:off x="11448292" y="5370757"/>
            <a:ext cx="1576456" cy="110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chrysanthemum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1543">
            <a:off x="-153894" y="13510"/>
            <a:ext cx="1576456" cy="110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chrysanthemum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94355">
            <a:off x="11402890" y="-148539"/>
            <a:ext cx="1576456" cy="110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2" descr="chrysanthemum 13">
            <a:extLst>
              <a:ext uri="{FF2B5EF4-FFF2-40B4-BE49-F238E27FC236}">
                <a16:creationId xmlns:a16="http://schemas.microsoft.com/office/drawing/2014/main" id="{C852115D-F850-44EA-8302-5386A7924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05559" flipH="1" flipV="1">
            <a:off x="-147020" y="5932620"/>
            <a:ext cx="1621430" cy="109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2" descr="chrysanthemum 13">
            <a:extLst>
              <a:ext uri="{FF2B5EF4-FFF2-40B4-BE49-F238E27FC236}">
                <a16:creationId xmlns:a16="http://schemas.microsoft.com/office/drawing/2014/main" id="{08DB492D-C655-4164-96E0-19D296077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7165" flipV="1">
            <a:off x="-111803" y="5338999"/>
            <a:ext cx="1550996" cy="122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78740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" y="823335"/>
            <a:ext cx="12633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400" b="1" u="sng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3.</a:t>
            </a:r>
            <a:r>
              <a:rPr lang="en-US" sz="4400" b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Đặt 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các bộ phận câu được in đậm dưới đây: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" y="2298059"/>
            <a:ext cx="12633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là hội viên của câu lạc bộ thiếu nhi phường.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" y="4413115"/>
            <a:ext cx="12633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b) Câu lạc bộ thiếu nhi </a:t>
            </a:r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 nơi chúng em vui chơi,  rèn luyện và học tập</a:t>
            </a:r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2915" y="2298059"/>
            <a:ext cx="192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9555" y="3194937"/>
            <a:ext cx="1615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4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endParaRPr lang="en-US" sz="4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7640" y="4429444"/>
            <a:ext cx="12633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b) Câu lạc bộ thiếu nhi </a:t>
            </a:r>
            <a:r>
              <a:rPr lang="en-US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là nơi chúng em vui chơi,  rèn luyện và học tập</a:t>
            </a:r>
            <a:r>
              <a:rPr lang="en-US" sz="4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0200" y="5846880"/>
            <a:ext cx="12633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- Câu lạc bộ thiếu nhi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320004-AEFC-4886-BDC7-D6C1CA93019D}"/>
              </a:ext>
            </a:extLst>
          </p:cNvPr>
          <p:cNvSpPr txBox="1"/>
          <p:nvPr/>
        </p:nvSpPr>
        <p:spPr>
          <a:xfrm>
            <a:off x="1569720" y="3194937"/>
            <a:ext cx="108803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là hội viên của câu lạc bộ thiếu nhi phường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5B1F2D-08D9-40B7-B310-F5763F32D3E9}"/>
              </a:ext>
            </a:extLst>
          </p:cNvPr>
          <p:cNvSpPr txBox="1"/>
          <p:nvPr/>
        </p:nvSpPr>
        <p:spPr>
          <a:xfrm>
            <a:off x="5486400" y="5829104"/>
            <a:ext cx="419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là gì</a:t>
            </a:r>
            <a:r>
              <a:rPr lang="en-US" sz="4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: Diagonal Corners Snipped 18">
            <a:extLst>
              <a:ext uri="{FF2B5EF4-FFF2-40B4-BE49-F238E27FC236}">
                <a16:creationId xmlns:a16="http://schemas.microsoft.com/office/drawing/2014/main" id="{D8A66691-7E01-4E0D-AE2E-BF4C529F875B}"/>
              </a:ext>
            </a:extLst>
          </p:cNvPr>
          <p:cNvSpPr/>
          <p:nvPr/>
        </p:nvSpPr>
        <p:spPr>
          <a:xfrm>
            <a:off x="4572000" y="37691"/>
            <a:ext cx="3200400" cy="739648"/>
          </a:xfrm>
          <a:prstGeom prst="snip2DiagRect">
            <a:avLst/>
          </a:prstGeom>
          <a:solidFill>
            <a:srgbClr val="FFFF66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8142A1-0D0A-4B27-964D-D9A43A2170F0}"/>
              </a:ext>
            </a:extLst>
          </p:cNvPr>
          <p:cNvSpPr txBox="1"/>
          <p:nvPr/>
        </p:nvSpPr>
        <p:spPr>
          <a:xfrm>
            <a:off x="4782820" y="0"/>
            <a:ext cx="2778760" cy="739649"/>
          </a:xfrm>
          <a:prstGeom prst="rect">
            <a:avLst/>
          </a:prstGeom>
          <a:noFill/>
        </p:spPr>
        <p:txBody>
          <a:bodyPr wrap="square" lIns="122895" tIns="61448" rIns="122895" bIns="61448" rtlCol="0">
            <a:spAutoFit/>
          </a:bodyPr>
          <a:lstStyle/>
          <a:p>
            <a:pPr algn="ctr"/>
            <a:r>
              <a:rPr lang="en-US" sz="4000" b="1" u="sng">
                <a:solidFill>
                  <a:srgbClr val="010E6C"/>
                </a:solidFill>
                <a:latin typeface="Times New Roman" pitchFamily="18" charset="0"/>
                <a:cs typeface="Times New Roman" pitchFamily="18" charset="0"/>
              </a:rPr>
              <a:t>TIẾT 2</a:t>
            </a:r>
            <a:endParaRPr lang="en-US" sz="4000" b="1" dirty="0">
              <a:solidFill>
                <a:srgbClr val="010E6C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1E53D5-480E-41CC-A0D1-C9E93C5E00AE}"/>
              </a:ext>
            </a:extLst>
          </p:cNvPr>
          <p:cNvSpPr txBox="1"/>
          <p:nvPr/>
        </p:nvSpPr>
        <p:spPr>
          <a:xfrm>
            <a:off x="685800" y="-9686"/>
            <a:ext cx="2778760" cy="801205"/>
          </a:xfrm>
          <a:prstGeom prst="rect">
            <a:avLst/>
          </a:prstGeom>
          <a:noFill/>
        </p:spPr>
        <p:txBody>
          <a:bodyPr wrap="square" lIns="122895" tIns="61448" rIns="122895" bIns="61448" rtlCol="0">
            <a:spAutoFit/>
          </a:bodyPr>
          <a:lstStyle/>
          <a:p>
            <a:pPr algn="ctr"/>
            <a:r>
              <a:rPr lang="en-US" sz="4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SỬA BÀI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980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4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177065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5400" b="1" u="sng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2.</a:t>
            </a:r>
            <a:r>
              <a:rPr lang="en-US" sz="5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Đặt 3 </a:t>
            </a:r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theo mẫu </a:t>
            </a:r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là gì? (Vở)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" y="2680292"/>
            <a:ext cx="13136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-Bạn Nam là một vận động viên bóng chuyền.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149864"/>
            <a:ext cx="1150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" y="5181600"/>
            <a:ext cx="1150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-Con trâu là bạn của các bác nông dân.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52400" y="3886200"/>
            <a:ext cx="1333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-Cây bút là đồ dùng học tập thân thiết của em.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19400" y="517267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0" y="2671805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90800" y="387727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</a:p>
        </p:txBody>
      </p:sp>
      <p:sp>
        <p:nvSpPr>
          <p:cNvPr id="14" name="Rectangle: Diagonal Corners Snipped 13">
            <a:extLst>
              <a:ext uri="{FF2B5EF4-FFF2-40B4-BE49-F238E27FC236}">
                <a16:creationId xmlns:a16="http://schemas.microsoft.com/office/drawing/2014/main" id="{4867CC95-971A-4CD8-8648-501123B937A9}"/>
              </a:ext>
            </a:extLst>
          </p:cNvPr>
          <p:cNvSpPr/>
          <p:nvPr/>
        </p:nvSpPr>
        <p:spPr>
          <a:xfrm>
            <a:off x="4572000" y="37691"/>
            <a:ext cx="3200400" cy="739648"/>
          </a:xfrm>
          <a:prstGeom prst="snip2DiagRect">
            <a:avLst/>
          </a:prstGeom>
          <a:solidFill>
            <a:srgbClr val="FFFF66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97ECEE-17B3-45D1-BCAC-E714EB9E838D}"/>
              </a:ext>
            </a:extLst>
          </p:cNvPr>
          <p:cNvSpPr txBox="1"/>
          <p:nvPr/>
        </p:nvSpPr>
        <p:spPr>
          <a:xfrm>
            <a:off x="4782820" y="0"/>
            <a:ext cx="2778760" cy="739649"/>
          </a:xfrm>
          <a:prstGeom prst="rect">
            <a:avLst/>
          </a:prstGeom>
          <a:noFill/>
        </p:spPr>
        <p:txBody>
          <a:bodyPr wrap="square" lIns="122895" tIns="61448" rIns="122895" bIns="61448" rtlCol="0">
            <a:spAutoFit/>
          </a:bodyPr>
          <a:lstStyle/>
          <a:p>
            <a:pPr algn="ctr"/>
            <a:r>
              <a:rPr lang="en-US" sz="4000" b="1" u="sng">
                <a:solidFill>
                  <a:srgbClr val="010E6C"/>
                </a:solidFill>
                <a:latin typeface="Times New Roman" pitchFamily="18" charset="0"/>
                <a:cs typeface="Times New Roman" pitchFamily="18" charset="0"/>
              </a:rPr>
              <a:t>TIẾT 3</a:t>
            </a:r>
            <a:endParaRPr lang="en-US" sz="4000" b="1" dirty="0">
              <a:solidFill>
                <a:srgbClr val="010E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1116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  <p:bldP spid="2" grpId="0"/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38600" y="1371600"/>
            <a:ext cx="5055304" cy="69877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415" tIns="41207" rIns="82415" bIns="41207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000">
                <a:solidFill>
                  <a:srgbClr val="FF5EA2"/>
                </a:solidFill>
              </a:rPr>
              <a:t>Kiểu  câu  </a:t>
            </a:r>
            <a:r>
              <a:rPr lang="en-US" sz="4000" b="1">
                <a:solidFill>
                  <a:srgbClr val="FF5EA2"/>
                </a:solidFill>
              </a:rPr>
              <a:t>Ai </a:t>
            </a:r>
            <a:r>
              <a:rPr lang="en-US" sz="4000" b="1">
                <a:solidFill>
                  <a:srgbClr val="FF0000"/>
                </a:solidFill>
              </a:rPr>
              <a:t>làm gì </a:t>
            </a:r>
            <a:r>
              <a:rPr lang="en-US" sz="4000" b="1">
                <a:solidFill>
                  <a:srgbClr val="FF5EA2"/>
                </a:solidFill>
              </a:rPr>
              <a:t>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33724" y="3346215"/>
            <a:ext cx="4152838" cy="25454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415" tIns="41207" rIns="82415" bIns="41207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000" b="1">
                <a:solidFill>
                  <a:schemeClr val="bg1"/>
                </a:solidFill>
              </a:rPr>
              <a:t>Bộ phận  chính thứ nhất trả lời cho câu hỏi “ </a:t>
            </a:r>
            <a:r>
              <a:rPr lang="en-US" sz="4000" b="1">
                <a:solidFill>
                  <a:srgbClr val="FF5EA2"/>
                </a:solidFill>
              </a:rPr>
              <a:t>Ai</a:t>
            </a:r>
            <a:r>
              <a:rPr lang="en-US" sz="4000" b="1">
                <a:solidFill>
                  <a:schemeClr val="bg1"/>
                </a:solidFill>
              </a:rPr>
              <a:t> (</a:t>
            </a:r>
            <a:r>
              <a:rPr lang="en-US" sz="4000" b="1">
                <a:solidFill>
                  <a:srgbClr val="FF5EA2"/>
                </a:solidFill>
              </a:rPr>
              <a:t>cái gì, con gì</a:t>
            </a:r>
            <a:r>
              <a:rPr lang="en-US" sz="4000" b="1">
                <a:solidFill>
                  <a:schemeClr val="bg1"/>
                </a:solidFill>
              </a:rPr>
              <a:t>)?”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181570" y="3333458"/>
            <a:ext cx="3485062" cy="25454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82415" tIns="41207" rIns="82415" bIns="41207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000" b="1">
                <a:solidFill>
                  <a:schemeClr val="bg1"/>
                </a:solidFill>
              </a:rPr>
              <a:t>Bộ phận  chính thứ hai trả lời cho câu hỏi  </a:t>
            </a:r>
          </a:p>
          <a:p>
            <a:r>
              <a:rPr lang="en-US" sz="4000" b="1">
                <a:solidFill>
                  <a:schemeClr val="bg1"/>
                </a:solidFill>
              </a:rPr>
              <a:t>“ </a:t>
            </a:r>
            <a:r>
              <a:rPr lang="en-US" sz="4000" b="1">
                <a:solidFill>
                  <a:srgbClr val="FF0000"/>
                </a:solidFill>
              </a:rPr>
              <a:t>Làm gì</a:t>
            </a:r>
            <a:r>
              <a:rPr lang="en-US" sz="4000" b="1">
                <a:solidFill>
                  <a:schemeClr val="bg1"/>
                </a:solidFill>
              </a:rPr>
              <a:t>?”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038601" y="2093121"/>
            <a:ext cx="2151003" cy="124033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222421" y="2086034"/>
            <a:ext cx="2577623" cy="12601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Diagonal Corners Snipped 6">
            <a:extLst>
              <a:ext uri="{FF2B5EF4-FFF2-40B4-BE49-F238E27FC236}">
                <a16:creationId xmlns:a16="http://schemas.microsoft.com/office/drawing/2014/main" id="{A4D20F16-4DA4-437B-9402-6458D7C43351}"/>
              </a:ext>
            </a:extLst>
          </p:cNvPr>
          <p:cNvSpPr/>
          <p:nvPr/>
        </p:nvSpPr>
        <p:spPr>
          <a:xfrm>
            <a:off x="4572000" y="37691"/>
            <a:ext cx="3200400" cy="739648"/>
          </a:xfrm>
          <a:prstGeom prst="snip2DiagRect">
            <a:avLst/>
          </a:prstGeom>
          <a:solidFill>
            <a:srgbClr val="FFFF66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ACC71C-289B-4642-A7C9-6140B9F3C422}"/>
              </a:ext>
            </a:extLst>
          </p:cNvPr>
          <p:cNvSpPr txBox="1"/>
          <p:nvPr/>
        </p:nvSpPr>
        <p:spPr>
          <a:xfrm>
            <a:off x="4782820" y="0"/>
            <a:ext cx="2778760" cy="739649"/>
          </a:xfrm>
          <a:prstGeom prst="rect">
            <a:avLst/>
          </a:prstGeom>
          <a:noFill/>
        </p:spPr>
        <p:txBody>
          <a:bodyPr wrap="square" lIns="122895" tIns="61448" rIns="122895" bIns="61448" rtlCol="0">
            <a:spAutoFit/>
          </a:bodyPr>
          <a:lstStyle/>
          <a:p>
            <a:pPr algn="ctr"/>
            <a:r>
              <a:rPr lang="en-US" sz="4000" b="1" u="sng">
                <a:solidFill>
                  <a:srgbClr val="010E6C"/>
                </a:solidFill>
                <a:latin typeface="Times New Roman" pitchFamily="18" charset="0"/>
                <a:cs typeface="Times New Roman" pitchFamily="18" charset="0"/>
              </a:rPr>
              <a:t>TIẾT 4</a:t>
            </a:r>
            <a:endParaRPr lang="en-US" sz="4000" b="1" dirty="0">
              <a:solidFill>
                <a:srgbClr val="010E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83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" y="293919"/>
            <a:ext cx="125882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400" b="1" u="sng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2.</a:t>
            </a:r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Đặt câu hỏi cho các bộ phận câu được in đậm dưới đây: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2667000" y="968204"/>
            <a:ext cx="18288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6629400" y="968204"/>
            <a:ext cx="27432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896600" y="994704"/>
            <a:ext cx="16002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3182733"/>
            <a:ext cx="12633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thường đến câu lạc bộ vào các ngày nghỉ.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" y="1650525"/>
            <a:ext cx="12633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a) Ở câu lạc bộ, chúng em 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 cầu lông, đánh cờ, học hát và múa</a:t>
            </a:r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0520" y="4046424"/>
            <a:ext cx="12633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thường đến câu lạc bộ vào các ngày nghỉ.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520" y="1632857"/>
            <a:ext cx="12633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a) Ở câu lạc bộ, chúng em </a:t>
            </a:r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chơi cầu lông, đánh cờ, học hát và múa</a:t>
            </a:r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5280" y="3176100"/>
            <a:ext cx="12633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- Ở câu lạc bộ, chúng em 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 gì</a:t>
            </a:r>
            <a:r>
              <a:rPr lang="en-US" sz="4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60120" y="4046424"/>
            <a:ext cx="1493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5280" y="5143501"/>
            <a:ext cx="12633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4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thường đến câu lạc bộ vào các ngày nghỉ?</a:t>
            </a:r>
          </a:p>
        </p:txBody>
      </p:sp>
    </p:spTree>
    <p:extLst>
      <p:ext uri="{BB962C8B-B14F-4D97-AF65-F5344CB8AC3E}">
        <p14:creationId xmlns:p14="http://schemas.microsoft.com/office/powerpoint/2010/main" val="113480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22"/>
          <p:cNvSpPr>
            <a:spLocks noChangeArrowheads="1" noChangeShapeType="1" noTextEdit="1"/>
          </p:cNvSpPr>
          <p:nvPr/>
        </p:nvSpPr>
        <p:spPr bwMode="auto">
          <a:xfrm>
            <a:off x="0" y="99255"/>
            <a:ext cx="12801600" cy="143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447" b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TIẾNG VIỆT - LỚP 3   </a:t>
            </a:r>
            <a:endParaRPr lang="en-US" sz="10447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3733800" y="3352800"/>
            <a:ext cx="4876800" cy="85459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608" b="1" kern="10">
                <a:ln w="9525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11608" b="1" u="sng" kern="10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5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11608" b="1" u="sng" kern="10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5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11608" b="1" kern="10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5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1,</a:t>
            </a:r>
            <a:r>
              <a:rPr lang="en-US" sz="11608" b="1" kern="10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5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1608" b="1" kern="10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5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en-US" sz="11608" b="1" kern="10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5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1608" b="1" kern="10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5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1608" b="1" kern="10" dirty="0">
              <a:ln w="9525">
                <a:pattFill prst="pct90">
                  <a:fgClr>
                    <a:srgbClr val="FFFF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solidFill>
                <a:srgbClr val="FF5E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2743200" y="1731554"/>
            <a:ext cx="8534400" cy="106135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9700" b="1" kern="10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9C1AE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>
                <a:solidFill>
                  <a:srgbClr val="9C1AE0"/>
                </a:solidFill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sz="9600" b="1" dirty="0">
                <a:solidFill>
                  <a:srgbClr val="9C1AE0"/>
                </a:solidFill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en-US" sz="9600" b="1">
                <a:solidFill>
                  <a:srgbClr val="9C1AE0"/>
                </a:solidFill>
                <a:latin typeface="Times New Roman" pitchFamily="18" charset="0"/>
                <a:cs typeface="Times New Roman" pitchFamily="18" charset="0"/>
              </a:rPr>
              <a:t>GIỮA HKI</a:t>
            </a:r>
            <a:r>
              <a:rPr lang="en-US" sz="9700" b="1" kern="10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9C1AE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9700" b="1" kern="10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>
                <a:solidFill>
                  <a:srgbClr val="9C1AE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9700" b="1" kern="1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9C1AE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DCD9BC-5BD0-414A-AC00-E0060E7B5C16}"/>
              </a:ext>
            </a:extLst>
          </p:cNvPr>
          <p:cNvSpPr/>
          <p:nvPr/>
        </p:nvSpPr>
        <p:spPr>
          <a:xfrm>
            <a:off x="6045200" y="4648200"/>
            <a:ext cx="6299200" cy="1569660"/>
          </a:xfrm>
          <a:prstGeom prst="rect">
            <a:avLst/>
          </a:prstGeom>
          <a:solidFill>
            <a:srgbClr val="FFB7D6"/>
          </a:solidFill>
        </p:spPr>
        <p:txBody>
          <a:bodyPr wrap="square">
            <a:spAutoFit/>
          </a:bodyPr>
          <a:lstStyle/>
          <a:p>
            <a:r>
              <a:rPr lang="en-US" sz="4800" b="1">
                <a:solidFill>
                  <a:srgbClr val="002060"/>
                </a:solidFill>
              </a:rPr>
              <a:t>- So sánh. </a:t>
            </a:r>
          </a:p>
          <a:p>
            <a:r>
              <a:rPr lang="en-US" sz="4800" b="1">
                <a:solidFill>
                  <a:srgbClr val="002060"/>
                </a:solidFill>
              </a:rPr>
              <a:t>- Kiểu câu “Ai là gì?”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984A61-432B-4032-9011-51DE7689D79E}"/>
              </a:ext>
            </a:extLst>
          </p:cNvPr>
          <p:cNvSpPr txBox="1"/>
          <p:nvPr/>
        </p:nvSpPr>
        <p:spPr>
          <a:xfrm>
            <a:off x="1016000" y="4994701"/>
            <a:ext cx="4663440" cy="830997"/>
          </a:xfrm>
          <a:prstGeom prst="rect">
            <a:avLst/>
          </a:prstGeom>
          <a:solidFill>
            <a:srgbClr val="010E6C"/>
          </a:solidFill>
        </p:spPr>
        <p:txBody>
          <a:bodyPr wrap="square" rtlCol="0">
            <a:spAutoFit/>
          </a:bodyPr>
          <a:lstStyle/>
          <a:p>
            <a:r>
              <a:rPr lang="en-US" sz="4800" b="1">
                <a:latin typeface="Times New Roman" pitchFamily="18" charset="0"/>
                <a:cs typeface="Times New Roman" pitchFamily="18" charset="0"/>
              </a:rPr>
              <a:t>Nội dung ôn tập:</a:t>
            </a:r>
          </a:p>
        </p:txBody>
      </p:sp>
    </p:spTree>
    <p:extLst>
      <p:ext uri="{BB962C8B-B14F-4D97-AF65-F5344CB8AC3E}">
        <p14:creationId xmlns:p14="http://schemas.microsoft.com/office/powerpoint/2010/main" val="186277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66FFFF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C5F7571D-8C2E-4E32-BB97-B2C0C59DB3EF}"/>
              </a:ext>
            </a:extLst>
          </p:cNvPr>
          <p:cNvSpPr/>
          <p:nvPr/>
        </p:nvSpPr>
        <p:spPr>
          <a:xfrm>
            <a:off x="4572000" y="37691"/>
            <a:ext cx="3200400" cy="739648"/>
          </a:xfrm>
          <a:prstGeom prst="snip2DiagRect">
            <a:avLst/>
          </a:prstGeom>
          <a:solidFill>
            <a:srgbClr val="FFFF66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2" name="Text Box 131093"/>
          <p:cNvSpPr txBox="1">
            <a:spLocks noChangeArrowheads="1"/>
          </p:cNvSpPr>
          <p:nvPr/>
        </p:nvSpPr>
        <p:spPr bwMode="auto">
          <a:xfrm>
            <a:off x="342900" y="1066800"/>
            <a:ext cx="12115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u="sng" err="1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altLang="en-US" sz="3600" b="1" u="sng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2.</a:t>
            </a:r>
            <a:r>
              <a:rPr lang="en-US" altLang="en-US" sz="3600" b="1">
                <a:solidFill>
                  <a:srgbClr val="FF5EA2"/>
                </a:solidFill>
              </a:rPr>
              <a:t> Gạch chân tên </a:t>
            </a:r>
            <a:r>
              <a:rPr lang="en-US" altLang="en-US" sz="3600" b="1" dirty="0" err="1">
                <a:solidFill>
                  <a:srgbClr val="FF5EA2"/>
                </a:solidFill>
              </a:rPr>
              <a:t>các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sự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vật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được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</a:rPr>
              <a:t>so </a:t>
            </a:r>
            <a:r>
              <a:rPr lang="en-US" altLang="en-US" sz="3600" b="1" dirty="0" err="1">
                <a:solidFill>
                  <a:srgbClr val="FF0000"/>
                </a:solidFill>
              </a:rPr>
              <a:t>sánh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với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nhau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trong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những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câu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err="1">
                <a:solidFill>
                  <a:srgbClr val="FF5EA2"/>
                </a:solidFill>
              </a:rPr>
              <a:t>sau</a:t>
            </a:r>
            <a:r>
              <a:rPr lang="en-US" altLang="en-US" sz="3600" b="1">
                <a:solidFill>
                  <a:srgbClr val="FF5EA2"/>
                </a:solidFill>
              </a:rPr>
              <a:t>: </a:t>
            </a:r>
            <a:r>
              <a:rPr lang="en-US" altLang="en-US" sz="3600" b="1">
                <a:solidFill>
                  <a:schemeClr val="bg1"/>
                </a:solidFill>
              </a:rPr>
              <a:t>(SGK)</a:t>
            </a:r>
            <a:endParaRPr lang="en-US" altLang="en-US" sz="3600" dirty="0">
              <a:solidFill>
                <a:srgbClr val="FF5EA2"/>
              </a:solidFill>
            </a:endParaRPr>
          </a:p>
        </p:txBody>
      </p:sp>
      <p:sp>
        <p:nvSpPr>
          <p:cNvPr id="6" name="Text Box 131093"/>
          <p:cNvSpPr txBox="1">
            <a:spLocks noChangeArrowheads="1"/>
          </p:cNvSpPr>
          <p:nvPr/>
        </p:nvSpPr>
        <p:spPr bwMode="auto">
          <a:xfrm>
            <a:off x="289560" y="2618014"/>
            <a:ext cx="122224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 a) </a:t>
            </a:r>
            <a:r>
              <a:rPr lang="en-US" altLang="en-US" sz="3600" b="1" dirty="0" err="1">
                <a:solidFill>
                  <a:schemeClr val="bg1"/>
                </a:solidFill>
              </a:rPr>
              <a:t>Từ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trên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gác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cao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nhìn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xuống</a:t>
            </a:r>
            <a:r>
              <a:rPr lang="en-US" altLang="en-US" sz="3600" b="1" dirty="0">
                <a:solidFill>
                  <a:schemeClr val="bg1"/>
                </a:solidFill>
              </a:rPr>
              <a:t>, </a:t>
            </a:r>
            <a:r>
              <a:rPr lang="en-US" altLang="en-US" sz="3600" b="1" dirty="0" err="1">
                <a:solidFill>
                  <a:schemeClr val="bg1"/>
                </a:solidFill>
              </a:rPr>
              <a:t>hồ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như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một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chiếc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gương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bầu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dục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khổng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lồ</a:t>
            </a:r>
            <a:r>
              <a:rPr lang="en-US" altLang="en-US" sz="3600" b="1" dirty="0">
                <a:solidFill>
                  <a:schemeClr val="bg1"/>
                </a:solidFill>
              </a:rPr>
              <a:t>, </a:t>
            </a:r>
            <a:r>
              <a:rPr lang="en-US" altLang="en-US" sz="3600" b="1" dirty="0" err="1">
                <a:solidFill>
                  <a:schemeClr val="bg1"/>
                </a:solidFill>
              </a:rPr>
              <a:t>sáng</a:t>
            </a:r>
            <a:r>
              <a:rPr lang="en-US" altLang="en-US" sz="3600" b="1" dirty="0">
                <a:solidFill>
                  <a:schemeClr val="bg1"/>
                </a:solidFill>
              </a:rPr>
              <a:t> long </a:t>
            </a:r>
            <a:r>
              <a:rPr lang="en-US" altLang="en-US" sz="3600" b="1" dirty="0" err="1">
                <a:solidFill>
                  <a:schemeClr val="bg1"/>
                </a:solidFill>
              </a:rPr>
              <a:t>lanh</a:t>
            </a:r>
            <a:r>
              <a:rPr lang="en-US" altLang="en-US" sz="3600" b="1" dirty="0">
                <a:solidFill>
                  <a:schemeClr val="bg1"/>
                </a:solidFill>
              </a:rPr>
              <a:t>.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7" name="Text Box 131093"/>
          <p:cNvSpPr txBox="1">
            <a:spLocks noChangeArrowheads="1"/>
          </p:cNvSpPr>
          <p:nvPr/>
        </p:nvSpPr>
        <p:spPr bwMode="auto">
          <a:xfrm>
            <a:off x="289560" y="3981271"/>
            <a:ext cx="122224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 b) </a:t>
            </a:r>
            <a:r>
              <a:rPr lang="en-US" altLang="en-US" sz="3600" b="1" dirty="0" err="1">
                <a:solidFill>
                  <a:schemeClr val="bg1"/>
                </a:solidFill>
              </a:rPr>
              <a:t>Cầu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Thê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Húc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màu</a:t>
            </a:r>
            <a:r>
              <a:rPr lang="en-US" altLang="en-US" sz="3600" b="1" dirty="0">
                <a:solidFill>
                  <a:schemeClr val="bg1"/>
                </a:solidFill>
              </a:rPr>
              <a:t> son, </a:t>
            </a:r>
            <a:r>
              <a:rPr lang="en-US" altLang="en-US" sz="3600" b="1" dirty="0" err="1">
                <a:solidFill>
                  <a:schemeClr val="bg1"/>
                </a:solidFill>
              </a:rPr>
              <a:t>cong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cong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như</a:t>
            </a:r>
            <a:r>
              <a:rPr lang="en-US" altLang="en-US" sz="3600" b="1" dirty="0">
                <a:solidFill>
                  <a:schemeClr val="bg1"/>
                </a:solidFill>
              </a:rPr>
              <a:t> con </a:t>
            </a:r>
            <a:r>
              <a:rPr lang="en-US" altLang="en-US" sz="3600" b="1" dirty="0" err="1">
                <a:solidFill>
                  <a:schemeClr val="bg1"/>
                </a:solidFill>
              </a:rPr>
              <a:t>tôm</a:t>
            </a:r>
            <a:r>
              <a:rPr lang="en-US" altLang="en-US" sz="3600" b="1" dirty="0">
                <a:solidFill>
                  <a:schemeClr val="bg1"/>
                </a:solidFill>
              </a:rPr>
              <a:t>, </a:t>
            </a:r>
            <a:r>
              <a:rPr lang="en-US" altLang="en-US" sz="3600" b="1" dirty="0" err="1">
                <a:solidFill>
                  <a:schemeClr val="bg1"/>
                </a:solidFill>
              </a:rPr>
              <a:t>dẫn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vào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đền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Ngọc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Sơn</a:t>
            </a:r>
            <a:r>
              <a:rPr lang="en-US" altLang="en-US" sz="3600" b="1" dirty="0">
                <a:solidFill>
                  <a:schemeClr val="bg1"/>
                </a:solidFill>
              </a:rPr>
              <a:t>.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8" name="Text Box 131093"/>
          <p:cNvSpPr txBox="1">
            <a:spLocks noChangeArrowheads="1"/>
          </p:cNvSpPr>
          <p:nvPr/>
        </p:nvSpPr>
        <p:spPr bwMode="auto">
          <a:xfrm>
            <a:off x="342900" y="5393871"/>
            <a:ext cx="122224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 c) </a:t>
            </a:r>
            <a:r>
              <a:rPr lang="en-US" altLang="en-US" sz="3600" b="1" dirty="0" err="1">
                <a:solidFill>
                  <a:schemeClr val="bg1"/>
                </a:solidFill>
              </a:rPr>
              <a:t>Người</a:t>
            </a:r>
            <a:r>
              <a:rPr lang="en-US" altLang="en-US" sz="3600" b="1" dirty="0">
                <a:solidFill>
                  <a:schemeClr val="bg1"/>
                </a:solidFill>
              </a:rPr>
              <a:t> ta </a:t>
            </a:r>
            <a:r>
              <a:rPr lang="en-US" altLang="en-US" sz="3600" b="1" dirty="0" err="1">
                <a:solidFill>
                  <a:schemeClr val="bg1"/>
                </a:solidFill>
              </a:rPr>
              <a:t>thấy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có</a:t>
            </a:r>
            <a:r>
              <a:rPr lang="en-US" altLang="en-US" sz="3600" b="1" dirty="0">
                <a:solidFill>
                  <a:schemeClr val="bg1"/>
                </a:solidFill>
              </a:rPr>
              <a:t> con </a:t>
            </a:r>
            <a:r>
              <a:rPr lang="en-US" altLang="en-US" sz="3600" b="1" dirty="0" err="1">
                <a:solidFill>
                  <a:schemeClr val="bg1"/>
                </a:solidFill>
              </a:rPr>
              <a:t>rùa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lớn</a:t>
            </a:r>
            <a:r>
              <a:rPr lang="en-US" altLang="en-US" sz="3600" b="1" dirty="0">
                <a:solidFill>
                  <a:schemeClr val="bg1"/>
                </a:solidFill>
              </a:rPr>
              <a:t>, </a:t>
            </a:r>
            <a:r>
              <a:rPr lang="en-US" altLang="en-US" sz="3600" b="1" dirty="0" err="1">
                <a:solidFill>
                  <a:schemeClr val="bg1"/>
                </a:solidFill>
              </a:rPr>
              <a:t>đầu</a:t>
            </a:r>
            <a:r>
              <a:rPr lang="en-US" altLang="en-US" sz="3600" b="1" dirty="0">
                <a:solidFill>
                  <a:schemeClr val="bg1"/>
                </a:solidFill>
              </a:rPr>
              <a:t> to </a:t>
            </a:r>
            <a:r>
              <a:rPr lang="en-US" altLang="en-US" sz="3600" b="1" dirty="0" err="1">
                <a:solidFill>
                  <a:schemeClr val="bg1"/>
                </a:solidFill>
              </a:rPr>
              <a:t>như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trái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bưởi</a:t>
            </a:r>
            <a:r>
              <a:rPr lang="en-US" altLang="en-US" sz="3600" b="1" dirty="0">
                <a:solidFill>
                  <a:schemeClr val="bg1"/>
                </a:solidFill>
              </a:rPr>
              <a:t>, </a:t>
            </a:r>
            <a:r>
              <a:rPr lang="en-US" altLang="en-US" sz="3600" b="1" dirty="0" err="1">
                <a:solidFill>
                  <a:schemeClr val="bg1"/>
                </a:solidFill>
              </a:rPr>
              <a:t>nhô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lên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khỏi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mặt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</a:rPr>
              <a:t>nước</a:t>
            </a:r>
            <a:r>
              <a:rPr lang="en-US" altLang="en-US" sz="3600" b="1" dirty="0">
                <a:solidFill>
                  <a:schemeClr val="bg1"/>
                </a:solidFill>
              </a:rPr>
              <a:t>.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752600" y="1676400"/>
            <a:ext cx="7391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4240ECA-B73E-471E-AA6E-41A51A168C72}"/>
              </a:ext>
            </a:extLst>
          </p:cNvPr>
          <p:cNvSpPr txBox="1"/>
          <p:nvPr/>
        </p:nvSpPr>
        <p:spPr>
          <a:xfrm>
            <a:off x="4782820" y="0"/>
            <a:ext cx="2778760" cy="739649"/>
          </a:xfrm>
          <a:prstGeom prst="rect">
            <a:avLst/>
          </a:prstGeom>
          <a:noFill/>
        </p:spPr>
        <p:txBody>
          <a:bodyPr wrap="square" lIns="122895" tIns="61448" rIns="122895" bIns="61448" rtlCol="0">
            <a:spAutoFit/>
          </a:bodyPr>
          <a:lstStyle/>
          <a:p>
            <a:pPr algn="ctr"/>
            <a:r>
              <a:rPr lang="en-US" sz="4000" b="1" u="sng">
                <a:solidFill>
                  <a:srgbClr val="010E6C"/>
                </a:solidFill>
                <a:latin typeface="Times New Roman" pitchFamily="18" charset="0"/>
                <a:cs typeface="Times New Roman" pitchFamily="18" charset="0"/>
              </a:rPr>
              <a:t>TIẾT 1</a:t>
            </a:r>
            <a:endParaRPr lang="en-US" sz="4000" b="1" dirty="0">
              <a:solidFill>
                <a:srgbClr val="010E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342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2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108" name="Content Placeholder 13110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04287375"/>
              </p:ext>
            </p:extLst>
          </p:nvPr>
        </p:nvGraphicFramePr>
        <p:xfrm>
          <a:off x="218440" y="1224093"/>
          <a:ext cx="12496800" cy="4086399"/>
        </p:xfrm>
        <a:graphic>
          <a:graphicData uri="http://schemas.openxmlformats.org/drawingml/2006/table">
            <a:tbl>
              <a:tblPr/>
              <a:tblGrid>
                <a:gridCol w="6606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4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4566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4300" b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4300" b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976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sz="4300" b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4300" b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6316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357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sz="4300" b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43000" y="1333554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ảnh so sánh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72300" y="1339772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5EA2"/>
                </a:solidFill>
                <a:latin typeface="Times New Roman" pitchFamily="18" charset="0"/>
                <a:cs typeface="Times New Roman" pitchFamily="18" charset="0"/>
              </a:rPr>
              <a:t>Sự vật 1</a:t>
            </a:r>
            <a:endParaRPr lang="en-US" sz="3600">
              <a:solidFill>
                <a:srgbClr val="FF5EA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18320" y="1345991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>
                <a:solidFill>
                  <a:srgbClr val="FF5EA2"/>
                </a:solidFill>
                <a:latin typeface="Times New Roman" pitchFamily="18" charset="0"/>
                <a:cs typeface="Times New Roman" pitchFamily="18" charset="0"/>
              </a:rPr>
              <a:t>Sự vật 2</a:t>
            </a:r>
            <a:endParaRPr lang="en-US" sz="3600">
              <a:solidFill>
                <a:srgbClr val="FF5EA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" y="1964148"/>
            <a:ext cx="6263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hồ như một chiếc gương bầu dục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khổng lồ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38060" y="212271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endParaRPr lang="en-US" sz="3600"/>
          </a:p>
        </p:txBody>
      </p:sp>
      <p:sp>
        <p:nvSpPr>
          <p:cNvPr id="12" name="TextBox 11"/>
          <p:cNvSpPr txBox="1"/>
          <p:nvPr/>
        </p:nvSpPr>
        <p:spPr>
          <a:xfrm>
            <a:off x="9144000" y="196115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hiếc gương bầu dục khổng lồ 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17" name="Text Box 131093"/>
          <p:cNvSpPr txBox="1">
            <a:spLocks noChangeArrowheads="1"/>
          </p:cNvSpPr>
          <p:nvPr/>
        </p:nvSpPr>
        <p:spPr bwMode="auto">
          <a:xfrm>
            <a:off x="289560" y="5308053"/>
            <a:ext cx="122224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 a) Từ trên gác cao nhìn xuống, hồ như một chiếc gương bầu dục khổng lồ, sáng long lanh.</a:t>
            </a:r>
            <a:endParaRPr lang="en-US" altLang="en-US" sz="360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4780" y="1967594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22" name="Text Box 131093"/>
          <p:cNvSpPr txBox="1">
            <a:spLocks noChangeArrowheads="1"/>
          </p:cNvSpPr>
          <p:nvPr/>
        </p:nvSpPr>
        <p:spPr bwMode="auto">
          <a:xfrm>
            <a:off x="281940" y="5308053"/>
            <a:ext cx="122224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 a) Từ trên gác cao nhìn xuống, </a:t>
            </a:r>
            <a:r>
              <a:rPr lang="en-US" altLang="en-US" sz="3600" b="1">
                <a:solidFill>
                  <a:srgbClr val="FFFF00"/>
                </a:solidFill>
              </a:rPr>
              <a:t>hồ như một chiếc gương bầu dục khổng lồ</a:t>
            </a:r>
            <a:r>
              <a:rPr lang="en-US" altLang="en-US" sz="3600" b="1">
                <a:solidFill>
                  <a:schemeClr val="bg1"/>
                </a:solidFill>
              </a:rPr>
              <a:t>, sáng long lanh.</a:t>
            </a:r>
            <a:endParaRPr lang="en-US" altLang="en-US" sz="360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8160" y="1961150"/>
            <a:ext cx="6263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hồ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 một 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chiếc gương bầu dục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khổng lồ</a:t>
            </a:r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14" name="Text Box 131093">
            <a:extLst>
              <a:ext uri="{FF2B5EF4-FFF2-40B4-BE49-F238E27FC236}">
                <a16:creationId xmlns:a16="http://schemas.microsoft.com/office/drawing/2014/main" id="{88EB75D0-6C22-4E43-9A0E-0B2206D6E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2764"/>
            <a:ext cx="12115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3600" b="1" u="sng" dirty="0" err="1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altLang="en-US" sz="3600" b="1" u="sng" dirty="0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r>
              <a:rPr lang="en-US" altLang="en-US" sz="3600" b="1" u="sng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altLang="en-US" sz="3600" b="1">
                <a:solidFill>
                  <a:srgbClr val="FF5EA2"/>
                </a:solidFill>
              </a:rPr>
              <a:t>  Gạch chân tên </a:t>
            </a:r>
            <a:r>
              <a:rPr lang="en-US" altLang="en-US" sz="3600" b="1" dirty="0" err="1">
                <a:solidFill>
                  <a:srgbClr val="FF5EA2"/>
                </a:solidFill>
              </a:rPr>
              <a:t>các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sự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vật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được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</a:rPr>
              <a:t>so </a:t>
            </a:r>
            <a:r>
              <a:rPr lang="en-US" altLang="en-US" sz="3600" b="1" dirty="0" err="1">
                <a:solidFill>
                  <a:srgbClr val="FF0000"/>
                </a:solidFill>
              </a:rPr>
              <a:t>sánh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với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nhau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trong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những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câu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err="1">
                <a:solidFill>
                  <a:srgbClr val="FF5EA2"/>
                </a:solidFill>
              </a:rPr>
              <a:t>sau</a:t>
            </a:r>
            <a:r>
              <a:rPr lang="en-US" altLang="en-US" sz="3600" b="1">
                <a:solidFill>
                  <a:srgbClr val="FF5EA2"/>
                </a:solidFill>
              </a:rPr>
              <a:t>: </a:t>
            </a:r>
            <a:r>
              <a:rPr lang="en-US" altLang="en-US" sz="3600" b="1">
                <a:solidFill>
                  <a:schemeClr val="bg1"/>
                </a:solidFill>
              </a:rPr>
              <a:t>(SGK)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98A83CA-E25D-460B-94CF-4F937A1CC6E1}"/>
              </a:ext>
            </a:extLst>
          </p:cNvPr>
          <p:cNvCxnSpPr>
            <a:cxnSpLocks/>
          </p:cNvCxnSpPr>
          <p:nvPr/>
        </p:nvCxnSpPr>
        <p:spPr>
          <a:xfrm>
            <a:off x="685800" y="2514600"/>
            <a:ext cx="571500" cy="0"/>
          </a:xfrm>
          <a:prstGeom prst="line">
            <a:avLst/>
          </a:prstGeom>
          <a:ln w="57150">
            <a:solidFill>
              <a:srgbClr val="FF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60BC6A7-1C5C-4630-AC8A-9942FBCC35B2}"/>
              </a:ext>
            </a:extLst>
          </p:cNvPr>
          <p:cNvCxnSpPr>
            <a:cxnSpLocks/>
          </p:cNvCxnSpPr>
          <p:nvPr/>
        </p:nvCxnSpPr>
        <p:spPr>
          <a:xfrm>
            <a:off x="685800" y="3048000"/>
            <a:ext cx="2362200" cy="0"/>
          </a:xfrm>
          <a:prstGeom prst="line">
            <a:avLst/>
          </a:prstGeom>
          <a:ln w="57150">
            <a:solidFill>
              <a:srgbClr val="FF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A3BC456-E44F-4E24-9365-A3A7C56EDDFA}"/>
              </a:ext>
            </a:extLst>
          </p:cNvPr>
          <p:cNvCxnSpPr>
            <a:cxnSpLocks/>
          </p:cNvCxnSpPr>
          <p:nvPr/>
        </p:nvCxnSpPr>
        <p:spPr>
          <a:xfrm>
            <a:off x="3429000" y="2514600"/>
            <a:ext cx="3200400" cy="0"/>
          </a:xfrm>
          <a:prstGeom prst="line">
            <a:avLst/>
          </a:prstGeom>
          <a:ln w="57150">
            <a:solidFill>
              <a:srgbClr val="FF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BEB9480-63E2-4562-BBCA-6D0CF952D438}"/>
              </a:ext>
            </a:extLst>
          </p:cNvPr>
          <p:cNvCxnSpPr>
            <a:cxnSpLocks/>
          </p:cNvCxnSpPr>
          <p:nvPr/>
        </p:nvCxnSpPr>
        <p:spPr>
          <a:xfrm>
            <a:off x="1866900" y="622928"/>
            <a:ext cx="192532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460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9" grpId="0"/>
      <p:bldP spid="12" grpId="0"/>
      <p:bldP spid="17" grpId="0"/>
      <p:bldP spid="17" grpId="1"/>
      <p:bldP spid="19" grpId="0"/>
      <p:bldP spid="22" grpId="0"/>
      <p:bldP spid="22" grpId="1"/>
      <p:bldP spid="23" grpId="0"/>
      <p:bldP spid="2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108" name="Content Placeholder 13110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592807647"/>
              </p:ext>
            </p:extLst>
          </p:nvPr>
        </p:nvGraphicFramePr>
        <p:xfrm>
          <a:off x="175260" y="1269739"/>
          <a:ext cx="12496800" cy="4004756"/>
        </p:xfrm>
        <a:graphic>
          <a:graphicData uri="http://schemas.openxmlformats.org/drawingml/2006/table">
            <a:tbl>
              <a:tblPr/>
              <a:tblGrid>
                <a:gridCol w="6606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4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4566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4300" b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4300" b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81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sz="4300" b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4300" b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6316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357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sz="4300" b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8160" y="1911752"/>
            <a:ext cx="6454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hồ như một chiếc gương bầu dục khổng lồ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" y="3042790"/>
            <a:ext cx="586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C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ầu Thê Húc màu son cong cong như con tôm</a:t>
            </a:r>
            <a:endParaRPr lang="en-US" sz="3600"/>
          </a:p>
        </p:txBody>
      </p:sp>
      <p:sp>
        <p:nvSpPr>
          <p:cNvPr id="9" name="TextBox 8"/>
          <p:cNvSpPr txBox="1"/>
          <p:nvPr/>
        </p:nvSpPr>
        <p:spPr>
          <a:xfrm>
            <a:off x="7338060" y="200841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endParaRPr lang="en-US" sz="3600"/>
          </a:p>
        </p:txBody>
      </p:sp>
      <p:sp>
        <p:nvSpPr>
          <p:cNvPr id="10" name="TextBox 9"/>
          <p:cNvSpPr txBox="1"/>
          <p:nvPr/>
        </p:nvSpPr>
        <p:spPr>
          <a:xfrm>
            <a:off x="6941820" y="3107627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Cầu Thê Húc</a:t>
            </a:r>
            <a:endParaRPr lang="en-US" sz="3600"/>
          </a:p>
        </p:txBody>
      </p:sp>
      <p:sp>
        <p:nvSpPr>
          <p:cNvPr id="12" name="TextBox 11"/>
          <p:cNvSpPr txBox="1"/>
          <p:nvPr/>
        </p:nvSpPr>
        <p:spPr>
          <a:xfrm>
            <a:off x="9144000" y="1928493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hiếc gương bầu dục khổng lồ 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18320" y="3359571"/>
            <a:ext cx="2747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 tôm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4780" y="1853294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2880" y="304279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/>
          </a:p>
        </p:txBody>
      </p:sp>
      <p:sp>
        <p:nvSpPr>
          <p:cNvPr id="24" name="Text Box 131093"/>
          <p:cNvSpPr txBox="1">
            <a:spLocks noChangeArrowheads="1"/>
          </p:cNvSpPr>
          <p:nvPr/>
        </p:nvSpPr>
        <p:spPr bwMode="auto">
          <a:xfrm>
            <a:off x="236220" y="5306786"/>
            <a:ext cx="122224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 b) Cầu Thê Húc màu son, cong cong như con tôm, dẫn vào đền Ngọc Sơn.</a:t>
            </a:r>
            <a:endParaRPr lang="en-US" altLang="en-US" sz="3600">
              <a:solidFill>
                <a:schemeClr val="bg1"/>
              </a:solidFill>
            </a:endParaRPr>
          </a:p>
        </p:txBody>
      </p:sp>
      <p:sp>
        <p:nvSpPr>
          <p:cNvPr id="23" name="Text Box 131093"/>
          <p:cNvSpPr txBox="1">
            <a:spLocks noChangeArrowheads="1"/>
          </p:cNvSpPr>
          <p:nvPr/>
        </p:nvSpPr>
        <p:spPr bwMode="auto">
          <a:xfrm>
            <a:off x="236220" y="5306786"/>
            <a:ext cx="122224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 b) </a:t>
            </a:r>
            <a:r>
              <a:rPr lang="en-US" altLang="en-US" sz="3600" b="1">
                <a:solidFill>
                  <a:srgbClr val="FFFF00"/>
                </a:solidFill>
              </a:rPr>
              <a:t>Cầu Thê Húc màu son, cong cong như con tôm</a:t>
            </a:r>
            <a:r>
              <a:rPr lang="en-US" altLang="en-US" sz="3600" b="1">
                <a:solidFill>
                  <a:schemeClr val="bg1"/>
                </a:solidFill>
              </a:rPr>
              <a:t>, dẫn vào đền Ngọc Sơn.</a:t>
            </a:r>
            <a:endParaRPr lang="en-US" altLang="en-US" sz="360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280" y="3042790"/>
            <a:ext cx="586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ầu Thê Húc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màu son cong cong như 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 tôm</a:t>
            </a:r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18" name="Text Box 131093">
            <a:extLst>
              <a:ext uri="{FF2B5EF4-FFF2-40B4-BE49-F238E27FC236}">
                <a16:creationId xmlns:a16="http://schemas.microsoft.com/office/drawing/2014/main" id="{E90BF4E4-EE69-4A64-87C6-D9D704D67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2764"/>
            <a:ext cx="12115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3600" b="1" u="sng" dirty="0" err="1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altLang="en-US" sz="3600" b="1" u="sng" dirty="0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r>
              <a:rPr lang="en-US" altLang="en-US" sz="3600" b="1" u="sng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altLang="en-US" sz="3600" b="1">
                <a:solidFill>
                  <a:srgbClr val="FF5EA2"/>
                </a:solidFill>
              </a:rPr>
              <a:t>  Gạch chân tên </a:t>
            </a:r>
            <a:r>
              <a:rPr lang="en-US" altLang="en-US" sz="3600" b="1" dirty="0" err="1">
                <a:solidFill>
                  <a:srgbClr val="FF5EA2"/>
                </a:solidFill>
              </a:rPr>
              <a:t>các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sự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vật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được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</a:rPr>
              <a:t>so </a:t>
            </a:r>
            <a:r>
              <a:rPr lang="en-US" altLang="en-US" sz="3600" b="1" dirty="0" err="1">
                <a:solidFill>
                  <a:srgbClr val="FF0000"/>
                </a:solidFill>
              </a:rPr>
              <a:t>sánh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với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nhau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trong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những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câu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sau</a:t>
            </a:r>
            <a:r>
              <a:rPr lang="en-US" altLang="en-US" sz="3600" b="1" dirty="0">
                <a:solidFill>
                  <a:srgbClr val="FF5EA2"/>
                </a:solidFill>
              </a:rPr>
              <a:t>:</a:t>
            </a:r>
            <a:endParaRPr lang="en-US" altLang="en-US" sz="2400" dirty="0">
              <a:solidFill>
                <a:srgbClr val="FF5EA2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71E74E-8662-4192-BEDB-ED02CD4C3790}"/>
              </a:ext>
            </a:extLst>
          </p:cNvPr>
          <p:cNvSpPr txBox="1"/>
          <p:nvPr/>
        </p:nvSpPr>
        <p:spPr>
          <a:xfrm>
            <a:off x="1143000" y="1333554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ảnh so sánh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537833-240A-4C1D-93B3-E7B4EBF85538}"/>
              </a:ext>
            </a:extLst>
          </p:cNvPr>
          <p:cNvSpPr txBox="1"/>
          <p:nvPr/>
        </p:nvSpPr>
        <p:spPr>
          <a:xfrm>
            <a:off x="6972300" y="1339772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5EA2"/>
                </a:solidFill>
                <a:latin typeface="Times New Roman" pitchFamily="18" charset="0"/>
                <a:cs typeface="Times New Roman" pitchFamily="18" charset="0"/>
              </a:rPr>
              <a:t>Sự vật 1</a:t>
            </a:r>
            <a:endParaRPr lang="en-US" sz="3600">
              <a:solidFill>
                <a:srgbClr val="FF5EA2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7B15EC-2D27-4243-9598-55D0E0ED1E8F}"/>
              </a:ext>
            </a:extLst>
          </p:cNvPr>
          <p:cNvSpPr txBox="1"/>
          <p:nvPr/>
        </p:nvSpPr>
        <p:spPr>
          <a:xfrm>
            <a:off x="9418320" y="1345991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>
                <a:solidFill>
                  <a:srgbClr val="FF5EA2"/>
                </a:solidFill>
                <a:latin typeface="Times New Roman" pitchFamily="18" charset="0"/>
                <a:cs typeface="Times New Roman" pitchFamily="18" charset="0"/>
              </a:rPr>
              <a:t>Sự vật 2</a:t>
            </a:r>
            <a:endParaRPr lang="en-US" sz="3600">
              <a:solidFill>
                <a:srgbClr val="FF5EA2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CAE714A-A6EA-44AB-B130-FC9DC04A8BEF}"/>
              </a:ext>
            </a:extLst>
          </p:cNvPr>
          <p:cNvCxnSpPr>
            <a:cxnSpLocks/>
          </p:cNvCxnSpPr>
          <p:nvPr/>
        </p:nvCxnSpPr>
        <p:spPr>
          <a:xfrm>
            <a:off x="1866900" y="622928"/>
            <a:ext cx="192532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E0257FE-0C29-4F43-92AF-9DD523D7837E}"/>
              </a:ext>
            </a:extLst>
          </p:cNvPr>
          <p:cNvCxnSpPr>
            <a:cxnSpLocks/>
          </p:cNvCxnSpPr>
          <p:nvPr/>
        </p:nvCxnSpPr>
        <p:spPr>
          <a:xfrm>
            <a:off x="792480" y="3657600"/>
            <a:ext cx="2522220" cy="0"/>
          </a:xfrm>
          <a:prstGeom prst="line">
            <a:avLst/>
          </a:prstGeom>
          <a:ln w="57150">
            <a:solidFill>
              <a:srgbClr val="FF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49BDC72-61C1-4AC7-8572-5C8869C86FC4}"/>
              </a:ext>
            </a:extLst>
          </p:cNvPr>
          <p:cNvCxnSpPr>
            <a:cxnSpLocks/>
          </p:cNvCxnSpPr>
          <p:nvPr/>
        </p:nvCxnSpPr>
        <p:spPr>
          <a:xfrm>
            <a:off x="3492500" y="4191000"/>
            <a:ext cx="1384300" cy="0"/>
          </a:xfrm>
          <a:prstGeom prst="line">
            <a:avLst/>
          </a:prstGeom>
          <a:ln w="57150">
            <a:solidFill>
              <a:srgbClr val="FF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584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  <p:bldP spid="20" grpId="0"/>
      <p:bldP spid="24" grpId="0"/>
      <p:bldP spid="24" grpId="1"/>
      <p:bldP spid="23" grpId="0"/>
      <p:bldP spid="23" grpId="1"/>
      <p:bldP spid="25" grpId="0"/>
      <p:bldP spid="2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tx2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108" name="Content Placeholder 13110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370696387"/>
              </p:ext>
            </p:extLst>
          </p:nvPr>
        </p:nvGraphicFramePr>
        <p:xfrm>
          <a:off x="175260" y="1269739"/>
          <a:ext cx="12496800" cy="4215418"/>
        </p:xfrm>
        <a:graphic>
          <a:graphicData uri="http://schemas.openxmlformats.org/drawingml/2006/table">
            <a:tbl>
              <a:tblPr/>
              <a:tblGrid>
                <a:gridCol w="6606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4566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4300" b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4300" b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81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sz="4300" b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4300" b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6316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423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sz="4300" b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8160" y="1911752"/>
            <a:ext cx="6454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hồ như một chiếc gương bầu dục khổng lồ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00" y="3020786"/>
            <a:ext cx="586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C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ầu Thê Húc màu son cong cong như con tôm</a:t>
            </a:r>
            <a:endParaRPr lang="en-US" sz="3600"/>
          </a:p>
        </p:txBody>
      </p:sp>
      <p:sp>
        <p:nvSpPr>
          <p:cNvPr id="8" name="TextBox 7"/>
          <p:cNvSpPr txBox="1"/>
          <p:nvPr/>
        </p:nvSpPr>
        <p:spPr>
          <a:xfrm>
            <a:off x="449580" y="4347416"/>
            <a:ext cx="6416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con rùa đầu to như trái bưởi</a:t>
            </a:r>
            <a:endParaRPr lang="en-US" sz="3600"/>
          </a:p>
        </p:txBody>
      </p:sp>
      <p:sp>
        <p:nvSpPr>
          <p:cNvPr id="9" name="TextBox 8"/>
          <p:cNvSpPr txBox="1"/>
          <p:nvPr/>
        </p:nvSpPr>
        <p:spPr>
          <a:xfrm>
            <a:off x="7338060" y="212271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endParaRPr lang="en-US" sz="3600"/>
          </a:p>
        </p:txBody>
      </p:sp>
      <p:sp>
        <p:nvSpPr>
          <p:cNvPr id="10" name="TextBox 9"/>
          <p:cNvSpPr txBox="1"/>
          <p:nvPr/>
        </p:nvSpPr>
        <p:spPr>
          <a:xfrm>
            <a:off x="6941820" y="3074969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Cầu Thê Húc</a:t>
            </a:r>
            <a:endParaRPr lang="en-US" sz="3600"/>
          </a:p>
        </p:txBody>
      </p:sp>
      <p:sp>
        <p:nvSpPr>
          <p:cNvPr id="11" name="TextBox 10"/>
          <p:cNvSpPr txBox="1"/>
          <p:nvPr/>
        </p:nvSpPr>
        <p:spPr>
          <a:xfrm>
            <a:off x="6545580" y="4264020"/>
            <a:ext cx="25222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đầu </a:t>
            </a:r>
            <a:endParaRPr lang="en-US" sz="36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 rùa</a:t>
            </a:r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/>
          </a:p>
        </p:txBody>
      </p:sp>
      <p:sp>
        <p:nvSpPr>
          <p:cNvPr id="12" name="TextBox 11"/>
          <p:cNvSpPr txBox="1"/>
          <p:nvPr/>
        </p:nvSpPr>
        <p:spPr>
          <a:xfrm>
            <a:off x="9144000" y="1944821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hiếc gương bầu dục khổng lồ 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18320" y="3359571"/>
            <a:ext cx="2747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 tôm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64980" y="4329046"/>
            <a:ext cx="2853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rái bưởi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4780" y="1853294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2880" y="304279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/>
          </a:p>
        </p:txBody>
      </p:sp>
      <p:sp>
        <p:nvSpPr>
          <p:cNvPr id="21" name="TextBox 20"/>
          <p:cNvSpPr txBox="1"/>
          <p:nvPr/>
        </p:nvSpPr>
        <p:spPr>
          <a:xfrm>
            <a:off x="182880" y="4281463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/>
          </a:p>
        </p:txBody>
      </p:sp>
      <p:sp>
        <p:nvSpPr>
          <p:cNvPr id="23" name="Text Box 131093"/>
          <p:cNvSpPr txBox="1">
            <a:spLocks noChangeArrowheads="1"/>
          </p:cNvSpPr>
          <p:nvPr/>
        </p:nvSpPr>
        <p:spPr bwMode="auto">
          <a:xfrm>
            <a:off x="289560" y="5352868"/>
            <a:ext cx="122224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 c) Người ta thấy có con rùa lớn, đầu to như trái bưởi, nhô lên khỏi mặt nước.</a:t>
            </a:r>
            <a:endParaRPr lang="en-US" altLang="en-US" sz="3600">
              <a:solidFill>
                <a:schemeClr val="bg1"/>
              </a:solidFill>
            </a:endParaRPr>
          </a:p>
        </p:txBody>
      </p:sp>
      <p:sp>
        <p:nvSpPr>
          <p:cNvPr id="24" name="Text Box 131093"/>
          <p:cNvSpPr txBox="1">
            <a:spLocks noChangeArrowheads="1"/>
          </p:cNvSpPr>
          <p:nvPr/>
        </p:nvSpPr>
        <p:spPr bwMode="auto">
          <a:xfrm>
            <a:off x="289560" y="5360384"/>
            <a:ext cx="122224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 c) Người ta thấy có </a:t>
            </a:r>
            <a:r>
              <a:rPr lang="en-US" altLang="en-US" sz="3600" b="1">
                <a:solidFill>
                  <a:srgbClr val="FFFF00"/>
                </a:solidFill>
              </a:rPr>
              <a:t>con rùa</a:t>
            </a:r>
            <a:r>
              <a:rPr lang="en-US" altLang="en-US" sz="3600" b="1">
                <a:solidFill>
                  <a:schemeClr val="bg1"/>
                </a:solidFill>
              </a:rPr>
              <a:t> lớn, </a:t>
            </a:r>
            <a:r>
              <a:rPr lang="en-US" altLang="en-US" sz="3600" b="1">
                <a:solidFill>
                  <a:srgbClr val="FFFF00"/>
                </a:solidFill>
              </a:rPr>
              <a:t>đầu to như trái bưởi</a:t>
            </a:r>
            <a:r>
              <a:rPr lang="en-US" altLang="en-US" sz="3600" b="1">
                <a:solidFill>
                  <a:schemeClr val="bg1"/>
                </a:solidFill>
              </a:rPr>
              <a:t>, nhô lên khỏi mặt nước.</a:t>
            </a:r>
            <a:endParaRPr lang="en-US" altLang="en-US" sz="360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580" y="4347416"/>
            <a:ext cx="6416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con rùa 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như 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trái bưởi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22" name="Text Box 131093">
            <a:extLst>
              <a:ext uri="{FF2B5EF4-FFF2-40B4-BE49-F238E27FC236}">
                <a16:creationId xmlns:a16="http://schemas.microsoft.com/office/drawing/2014/main" id="{069BDEC8-980D-4FB0-99DB-B72CAA777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2764"/>
            <a:ext cx="12115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u="sng" dirty="0" err="1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altLang="en-US" sz="3600" b="1" u="sng" dirty="0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r>
              <a:rPr lang="en-US" altLang="en-US" sz="3600" b="1" u="sng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altLang="en-US" sz="3600" b="1">
                <a:solidFill>
                  <a:srgbClr val="FF5EA2"/>
                </a:solidFill>
              </a:rPr>
              <a:t> Gạch chân tên </a:t>
            </a:r>
            <a:r>
              <a:rPr lang="en-US" altLang="en-US" sz="3600" b="1" dirty="0" err="1">
                <a:solidFill>
                  <a:srgbClr val="FF5EA2"/>
                </a:solidFill>
              </a:rPr>
              <a:t>các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sự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vật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được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</a:rPr>
              <a:t>so </a:t>
            </a:r>
            <a:r>
              <a:rPr lang="en-US" altLang="en-US" sz="3600" b="1" dirty="0" err="1">
                <a:solidFill>
                  <a:srgbClr val="FF0000"/>
                </a:solidFill>
              </a:rPr>
              <a:t>sánh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với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nhau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trong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những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câu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sau</a:t>
            </a:r>
            <a:r>
              <a:rPr lang="en-US" altLang="en-US" sz="3600" b="1" dirty="0">
                <a:solidFill>
                  <a:srgbClr val="FF5EA2"/>
                </a:solidFill>
              </a:rPr>
              <a:t>:</a:t>
            </a:r>
            <a:endParaRPr lang="en-US" altLang="en-US" sz="2400" dirty="0">
              <a:solidFill>
                <a:srgbClr val="FF5EA2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A083C8F-8094-4B01-A8D9-91946A9E7A88}"/>
              </a:ext>
            </a:extLst>
          </p:cNvPr>
          <p:cNvSpPr txBox="1"/>
          <p:nvPr/>
        </p:nvSpPr>
        <p:spPr>
          <a:xfrm>
            <a:off x="1143000" y="1333554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ảnh so sánh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4471204-1F5C-433F-AA90-099BAA0F1A22}"/>
              </a:ext>
            </a:extLst>
          </p:cNvPr>
          <p:cNvSpPr txBox="1"/>
          <p:nvPr/>
        </p:nvSpPr>
        <p:spPr>
          <a:xfrm>
            <a:off x="6972300" y="1339772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5EA2"/>
                </a:solidFill>
                <a:latin typeface="Times New Roman" pitchFamily="18" charset="0"/>
                <a:cs typeface="Times New Roman" pitchFamily="18" charset="0"/>
              </a:rPr>
              <a:t>Sự vật 1</a:t>
            </a:r>
            <a:endParaRPr lang="en-US" sz="3600">
              <a:solidFill>
                <a:srgbClr val="FF5EA2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D5350B-4CCD-48FA-A448-EFD9613BEDEA}"/>
              </a:ext>
            </a:extLst>
          </p:cNvPr>
          <p:cNvSpPr txBox="1"/>
          <p:nvPr/>
        </p:nvSpPr>
        <p:spPr>
          <a:xfrm>
            <a:off x="9418320" y="1345991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>
                <a:solidFill>
                  <a:srgbClr val="FF5EA2"/>
                </a:solidFill>
                <a:latin typeface="Times New Roman" pitchFamily="18" charset="0"/>
                <a:cs typeface="Times New Roman" pitchFamily="18" charset="0"/>
              </a:rPr>
              <a:t>Sự vật 2</a:t>
            </a:r>
            <a:endParaRPr lang="en-US" sz="3600">
              <a:solidFill>
                <a:srgbClr val="FF5EA2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3E3925D-10C1-41D5-ACC1-E9FC1C72AE12}"/>
              </a:ext>
            </a:extLst>
          </p:cNvPr>
          <p:cNvCxnSpPr>
            <a:cxnSpLocks/>
          </p:cNvCxnSpPr>
          <p:nvPr/>
        </p:nvCxnSpPr>
        <p:spPr>
          <a:xfrm>
            <a:off x="1866900" y="622928"/>
            <a:ext cx="192532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7D13BB-DF47-43F3-8673-B81979B3F211}"/>
              </a:ext>
            </a:extLst>
          </p:cNvPr>
          <p:cNvCxnSpPr>
            <a:cxnSpLocks/>
          </p:cNvCxnSpPr>
          <p:nvPr/>
        </p:nvCxnSpPr>
        <p:spPr>
          <a:xfrm>
            <a:off x="2362200" y="4927794"/>
            <a:ext cx="762000" cy="0"/>
          </a:xfrm>
          <a:prstGeom prst="line">
            <a:avLst/>
          </a:prstGeom>
          <a:ln w="57150">
            <a:solidFill>
              <a:srgbClr val="FF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099390B-94A1-4379-8018-284F8989E0D1}"/>
              </a:ext>
            </a:extLst>
          </p:cNvPr>
          <p:cNvCxnSpPr>
            <a:cxnSpLocks/>
          </p:cNvCxnSpPr>
          <p:nvPr/>
        </p:nvCxnSpPr>
        <p:spPr>
          <a:xfrm>
            <a:off x="4648200" y="4927794"/>
            <a:ext cx="1752600" cy="0"/>
          </a:xfrm>
          <a:prstGeom prst="line">
            <a:avLst/>
          </a:prstGeom>
          <a:ln w="57150">
            <a:solidFill>
              <a:srgbClr val="FF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584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21" grpId="0"/>
      <p:bldP spid="23" grpId="0"/>
      <p:bldP spid="23" grpId="1"/>
      <p:bldP spid="24" grpId="0"/>
      <p:bldP spid="24" grpId="1"/>
      <p:bldP spid="25" grpId="0"/>
      <p:bldP spid="2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108" name="Content Placeholder 13110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94379850"/>
              </p:ext>
            </p:extLst>
          </p:nvPr>
        </p:nvGraphicFramePr>
        <p:xfrm>
          <a:off x="175260" y="1530996"/>
          <a:ext cx="12496800" cy="5012187"/>
        </p:xfrm>
        <a:graphic>
          <a:graphicData uri="http://schemas.openxmlformats.org/drawingml/2006/table">
            <a:tbl>
              <a:tblPr/>
              <a:tblGrid>
                <a:gridCol w="6606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4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4566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4300" b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4300" b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83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sz="4300" b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en-US" sz="4300" b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83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919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sz="4300" b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4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43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4300" b="1" dirty="0">
                        <a:solidFill>
                          <a:srgbClr val="00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7" marR="128017" marT="45711" marB="4571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7660" y="2287309"/>
            <a:ext cx="5882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a, hồ như một chiếc gương bầu dục khổng lồ.</a:t>
            </a:r>
            <a:endParaRPr lang="en-US" sz="3600"/>
          </a:p>
        </p:txBody>
      </p:sp>
      <p:sp>
        <p:nvSpPr>
          <p:cNvPr id="7" name="TextBox 6"/>
          <p:cNvSpPr txBox="1"/>
          <p:nvPr/>
        </p:nvSpPr>
        <p:spPr>
          <a:xfrm>
            <a:off x="342900" y="3755572"/>
            <a:ext cx="586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ầu Thê Húc màu son cong cong như con tôm</a:t>
            </a:r>
            <a:endParaRPr lang="en-US" sz="3600"/>
          </a:p>
        </p:txBody>
      </p:sp>
      <p:sp>
        <p:nvSpPr>
          <p:cNvPr id="8" name="TextBox 7"/>
          <p:cNvSpPr txBox="1"/>
          <p:nvPr/>
        </p:nvSpPr>
        <p:spPr>
          <a:xfrm>
            <a:off x="342900" y="5459355"/>
            <a:ext cx="63169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c, con rùa đầu to như trái bưởi</a:t>
            </a:r>
          </a:p>
          <a:p>
            <a:endParaRPr lang="en-US" sz="3600"/>
          </a:p>
        </p:txBody>
      </p:sp>
      <p:sp>
        <p:nvSpPr>
          <p:cNvPr id="9" name="TextBox 8"/>
          <p:cNvSpPr txBox="1"/>
          <p:nvPr/>
        </p:nvSpPr>
        <p:spPr>
          <a:xfrm>
            <a:off x="7338060" y="2449285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endParaRPr lang="en-US" sz="3600"/>
          </a:p>
        </p:txBody>
      </p:sp>
      <p:sp>
        <p:nvSpPr>
          <p:cNvPr id="10" name="TextBox 9"/>
          <p:cNvSpPr txBox="1"/>
          <p:nvPr/>
        </p:nvSpPr>
        <p:spPr>
          <a:xfrm>
            <a:off x="6941820" y="3924055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Cầu Thê Húc</a:t>
            </a:r>
            <a:endParaRPr lang="en-US" sz="3600"/>
          </a:p>
        </p:txBody>
      </p:sp>
      <p:sp>
        <p:nvSpPr>
          <p:cNvPr id="11" name="TextBox 10"/>
          <p:cNvSpPr txBox="1"/>
          <p:nvPr/>
        </p:nvSpPr>
        <p:spPr>
          <a:xfrm>
            <a:off x="6865620" y="529272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đầu </a:t>
            </a:r>
            <a:endParaRPr lang="en-US" sz="36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 rùa</a:t>
            </a:r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/>
          </a:p>
        </p:txBody>
      </p:sp>
      <p:sp>
        <p:nvSpPr>
          <p:cNvPr id="12" name="TextBox 11"/>
          <p:cNvSpPr txBox="1"/>
          <p:nvPr/>
        </p:nvSpPr>
        <p:spPr>
          <a:xfrm>
            <a:off x="9067800" y="2320378"/>
            <a:ext cx="3924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00FF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600" b="1">
                <a:solidFill>
                  <a:srgbClr val="00FFCC"/>
                </a:solidFill>
                <a:latin typeface="Times New Roman" pitchFamily="18" charset="0"/>
                <a:cs typeface="Times New Roman" pitchFamily="18" charset="0"/>
              </a:rPr>
              <a:t>hiếc gương bầu dục khổng lồ </a:t>
            </a:r>
            <a:endParaRPr lang="en-US" sz="3600"/>
          </a:p>
        </p:txBody>
      </p:sp>
      <p:sp>
        <p:nvSpPr>
          <p:cNvPr id="13" name="TextBox 12"/>
          <p:cNvSpPr txBox="1"/>
          <p:nvPr/>
        </p:nvSpPr>
        <p:spPr>
          <a:xfrm>
            <a:off x="9418320" y="3934101"/>
            <a:ext cx="2747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00FFCC"/>
                </a:solidFill>
                <a:latin typeface="Times New Roman" pitchFamily="18" charset="0"/>
                <a:cs typeface="Times New Roman" pitchFamily="18" charset="0"/>
              </a:rPr>
              <a:t>con tôm</a:t>
            </a:r>
            <a:endParaRPr lang="en-US" sz="3600"/>
          </a:p>
        </p:txBody>
      </p:sp>
      <p:sp>
        <p:nvSpPr>
          <p:cNvPr id="14" name="TextBox 13"/>
          <p:cNvSpPr txBox="1"/>
          <p:nvPr/>
        </p:nvSpPr>
        <p:spPr>
          <a:xfrm>
            <a:off x="9418320" y="5459355"/>
            <a:ext cx="2853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00FF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600" b="1">
                <a:solidFill>
                  <a:srgbClr val="00FFCC"/>
                </a:solidFill>
                <a:latin typeface="Times New Roman" pitchFamily="18" charset="0"/>
                <a:cs typeface="Times New Roman" pitchFamily="18" charset="0"/>
              </a:rPr>
              <a:t>rái bưởi</a:t>
            </a:r>
            <a:endParaRPr lang="en-US" sz="3600"/>
          </a:p>
        </p:txBody>
      </p:sp>
      <p:sp>
        <p:nvSpPr>
          <p:cNvPr id="16" name="TextBox 15"/>
          <p:cNvSpPr txBox="1"/>
          <p:nvPr/>
        </p:nvSpPr>
        <p:spPr>
          <a:xfrm>
            <a:off x="1280160" y="2303571"/>
            <a:ext cx="1375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93620" y="4295510"/>
            <a:ext cx="1375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23310" y="5475684"/>
            <a:ext cx="1375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19" name="Text Box 131093">
            <a:extLst>
              <a:ext uri="{FF2B5EF4-FFF2-40B4-BE49-F238E27FC236}">
                <a16:creationId xmlns:a16="http://schemas.microsoft.com/office/drawing/2014/main" id="{45A6E4EE-1C4C-4460-BCFC-2312E556B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2764"/>
            <a:ext cx="12115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u="sng" dirty="0" err="1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altLang="en-US" sz="3600" b="1" u="sng" dirty="0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r>
              <a:rPr lang="en-US" altLang="en-US" sz="3600" b="1" u="sng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altLang="en-US" sz="3600" b="1">
                <a:solidFill>
                  <a:srgbClr val="FF5EA2"/>
                </a:solidFill>
              </a:rPr>
              <a:t> Gạch chân tên </a:t>
            </a:r>
            <a:r>
              <a:rPr lang="en-US" altLang="en-US" sz="3600" b="1" dirty="0" err="1">
                <a:solidFill>
                  <a:srgbClr val="FF5EA2"/>
                </a:solidFill>
              </a:rPr>
              <a:t>các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sự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vật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được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</a:rPr>
              <a:t>so </a:t>
            </a:r>
            <a:r>
              <a:rPr lang="en-US" altLang="en-US" sz="3600" b="1" dirty="0" err="1">
                <a:solidFill>
                  <a:srgbClr val="FF0000"/>
                </a:solidFill>
              </a:rPr>
              <a:t>sánh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với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nhau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trong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những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câu</a:t>
            </a:r>
            <a:r>
              <a:rPr lang="en-US" altLang="en-US" sz="3600" b="1" dirty="0">
                <a:solidFill>
                  <a:srgbClr val="FF5EA2"/>
                </a:solidFill>
              </a:rPr>
              <a:t> </a:t>
            </a:r>
            <a:r>
              <a:rPr lang="en-US" altLang="en-US" sz="3600" b="1" dirty="0" err="1">
                <a:solidFill>
                  <a:srgbClr val="FF5EA2"/>
                </a:solidFill>
              </a:rPr>
              <a:t>sau</a:t>
            </a:r>
            <a:r>
              <a:rPr lang="en-US" altLang="en-US" sz="3600" b="1" dirty="0">
                <a:solidFill>
                  <a:srgbClr val="FF5EA2"/>
                </a:solidFill>
              </a:rPr>
              <a:t>:</a:t>
            </a:r>
            <a:endParaRPr lang="en-US" altLang="en-US" sz="2400" dirty="0">
              <a:solidFill>
                <a:srgbClr val="FF5EA2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849A322-2916-47A3-8FE3-65267D49A7D9}"/>
              </a:ext>
            </a:extLst>
          </p:cNvPr>
          <p:cNvSpPr txBox="1"/>
          <p:nvPr/>
        </p:nvSpPr>
        <p:spPr>
          <a:xfrm>
            <a:off x="1143000" y="1551032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ảnh so sánh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92DAC9-4065-4545-80C8-2D5BE43CBFA5}"/>
              </a:ext>
            </a:extLst>
          </p:cNvPr>
          <p:cNvSpPr txBox="1"/>
          <p:nvPr/>
        </p:nvSpPr>
        <p:spPr>
          <a:xfrm>
            <a:off x="6972300" y="155725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>
                <a:solidFill>
                  <a:srgbClr val="FF5EA2"/>
                </a:solidFill>
                <a:latin typeface="Times New Roman" pitchFamily="18" charset="0"/>
                <a:cs typeface="Times New Roman" pitchFamily="18" charset="0"/>
              </a:rPr>
              <a:t>Sự vật 1</a:t>
            </a:r>
            <a:endParaRPr lang="en-US" sz="3600">
              <a:solidFill>
                <a:srgbClr val="FF5EA2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02DFC7-D52F-44C9-97C9-55222E477200}"/>
              </a:ext>
            </a:extLst>
          </p:cNvPr>
          <p:cNvSpPr txBox="1"/>
          <p:nvPr/>
        </p:nvSpPr>
        <p:spPr>
          <a:xfrm>
            <a:off x="9418320" y="156346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>
                <a:solidFill>
                  <a:srgbClr val="FF5EA2"/>
                </a:solidFill>
                <a:latin typeface="Times New Roman" pitchFamily="18" charset="0"/>
                <a:cs typeface="Times New Roman" pitchFamily="18" charset="0"/>
              </a:rPr>
              <a:t>Sự vật 2</a:t>
            </a:r>
            <a:endParaRPr lang="en-US" sz="3600">
              <a:solidFill>
                <a:srgbClr val="FF5EA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FE9A00E-4B51-4953-82FF-F3BF6A6204F6}"/>
              </a:ext>
            </a:extLst>
          </p:cNvPr>
          <p:cNvCxnSpPr>
            <a:cxnSpLocks/>
          </p:cNvCxnSpPr>
          <p:nvPr/>
        </p:nvCxnSpPr>
        <p:spPr>
          <a:xfrm>
            <a:off x="1866900" y="622928"/>
            <a:ext cx="192532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2520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32117"/>
          <p:cNvSpPr txBox="1">
            <a:spLocks noChangeArrowheads="1"/>
          </p:cNvSpPr>
          <p:nvPr/>
        </p:nvSpPr>
        <p:spPr bwMode="auto">
          <a:xfrm>
            <a:off x="91440" y="132807"/>
            <a:ext cx="12557760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300" b="1" u="sng">
                <a:solidFill>
                  <a:srgbClr val="9C1AE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 3.</a:t>
            </a:r>
            <a:r>
              <a:rPr lang="en-US" altLang="en-US" sz="4300" b="1">
                <a:solidFill>
                  <a:srgbClr val="FFFF00"/>
                </a:solidFill>
              </a:rPr>
              <a:t> </a:t>
            </a:r>
            <a:r>
              <a:rPr lang="en-US" altLang="en-US" sz="4300" b="1">
                <a:solidFill>
                  <a:schemeClr val="bg1"/>
                </a:solidFill>
              </a:rPr>
              <a:t>Chọn các từ  ngữ trong ngoặc đơn thích hợp với mỗi chỗ trống để tạo thành hình ảnh </a:t>
            </a:r>
            <a:r>
              <a:rPr lang="en-US" altLang="en-US" sz="4300" b="1">
                <a:solidFill>
                  <a:srgbClr val="FF0000"/>
                </a:solidFill>
              </a:rPr>
              <a:t>so sánh:</a:t>
            </a:r>
            <a:r>
              <a:rPr lang="en-US" altLang="en-US" sz="4300" b="1">
                <a:solidFill>
                  <a:schemeClr val="bg1"/>
                </a:solidFill>
              </a:rPr>
              <a:t>   </a:t>
            </a:r>
          </a:p>
        </p:txBody>
      </p:sp>
      <p:sp>
        <p:nvSpPr>
          <p:cNvPr id="10243" name="Text Box 132119"/>
          <p:cNvSpPr txBox="1">
            <a:spLocks noChangeArrowheads="1"/>
          </p:cNvSpPr>
          <p:nvPr/>
        </p:nvSpPr>
        <p:spPr bwMode="auto">
          <a:xfrm>
            <a:off x="350520" y="1809824"/>
            <a:ext cx="1237488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chemeClr val="bg1"/>
                </a:solidFill>
              </a:rPr>
              <a:t>a) Mảnh trăng non đầu tháng lơ lửng giữa trời như </a:t>
            </a:r>
          </a:p>
        </p:txBody>
      </p:sp>
      <p:sp>
        <p:nvSpPr>
          <p:cNvPr id="10245" name="Text Box 132121"/>
          <p:cNvSpPr txBox="1">
            <a:spLocks noChangeArrowheads="1"/>
          </p:cNvSpPr>
          <p:nvPr/>
        </p:nvSpPr>
        <p:spPr bwMode="auto">
          <a:xfrm>
            <a:off x="335280" y="3343371"/>
            <a:ext cx="690372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chemeClr val="bg1"/>
                </a:solidFill>
              </a:rPr>
              <a:t>b)Tiếng gió rừng vi vu như </a:t>
            </a:r>
          </a:p>
        </p:txBody>
      </p:sp>
      <p:sp>
        <p:nvSpPr>
          <p:cNvPr id="10246" name="Text Box 132122"/>
          <p:cNvSpPr txBox="1">
            <a:spLocks noChangeArrowheads="1"/>
          </p:cNvSpPr>
          <p:nvPr/>
        </p:nvSpPr>
        <p:spPr bwMode="auto">
          <a:xfrm>
            <a:off x="441960" y="4490358"/>
            <a:ext cx="702564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chemeClr val="bg1"/>
                </a:solidFill>
              </a:rPr>
              <a:t>c) Sương sớm long lanh tựa 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905000" y="832757"/>
            <a:ext cx="367284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57800" y="1447800"/>
            <a:ext cx="623316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91440" y="1447800"/>
            <a:ext cx="4175760" cy="4354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32120"/>
          <p:cNvSpPr txBox="1">
            <a:spLocks noChangeArrowheads="1"/>
          </p:cNvSpPr>
          <p:nvPr/>
        </p:nvSpPr>
        <p:spPr bwMode="auto">
          <a:xfrm>
            <a:off x="563880" y="5689678"/>
            <a:ext cx="438912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chemeClr val="bg1"/>
                </a:solidFill>
              </a:rPr>
              <a:t> </a:t>
            </a:r>
            <a:r>
              <a:rPr lang="en-US" altLang="en-US" sz="4400" b="1">
                <a:solidFill>
                  <a:srgbClr val="FFFF00"/>
                </a:solidFill>
              </a:rPr>
              <a:t>một cánh diều </a:t>
            </a:r>
            <a:endParaRPr lang="en-US" altLang="en-US" sz="4400" b="1">
              <a:solidFill>
                <a:schemeClr val="bg1"/>
              </a:solidFill>
            </a:endParaRPr>
          </a:p>
        </p:txBody>
      </p:sp>
      <p:sp>
        <p:nvSpPr>
          <p:cNvPr id="14" name="Text Box 132120"/>
          <p:cNvSpPr txBox="1">
            <a:spLocks noChangeArrowheads="1"/>
          </p:cNvSpPr>
          <p:nvPr/>
        </p:nvSpPr>
        <p:spPr bwMode="auto">
          <a:xfrm>
            <a:off x="426720" y="5689678"/>
            <a:ext cx="4876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chemeClr val="bg1"/>
                </a:solidFill>
              </a:rPr>
              <a:t>( </a:t>
            </a:r>
            <a:r>
              <a:rPr lang="en-US" altLang="en-US" sz="4400" b="1">
                <a:solidFill>
                  <a:srgbClr val="FFFF00"/>
                </a:solidFill>
              </a:rPr>
              <a:t> </a:t>
            </a:r>
            <a:endParaRPr lang="en-US" altLang="en-US" sz="4400" b="1">
              <a:solidFill>
                <a:schemeClr val="bg1"/>
              </a:solidFill>
            </a:endParaRPr>
          </a:p>
        </p:txBody>
      </p:sp>
      <p:sp>
        <p:nvSpPr>
          <p:cNvPr id="15" name="Text Box 132120"/>
          <p:cNvSpPr txBox="1">
            <a:spLocks noChangeArrowheads="1"/>
          </p:cNvSpPr>
          <p:nvPr/>
        </p:nvSpPr>
        <p:spPr bwMode="auto">
          <a:xfrm>
            <a:off x="4267200" y="5731074"/>
            <a:ext cx="43738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chemeClr val="bg1"/>
                </a:solidFill>
              </a:rPr>
              <a:t> </a:t>
            </a:r>
            <a:r>
              <a:rPr lang="en-US" altLang="en-US" sz="4400" b="1">
                <a:solidFill>
                  <a:srgbClr val="FFFF00"/>
                </a:solidFill>
              </a:rPr>
              <a:t>những hạt ngọc </a:t>
            </a:r>
            <a:endParaRPr lang="en-US" altLang="en-US" sz="4400" b="1">
              <a:solidFill>
                <a:schemeClr val="bg1"/>
              </a:solidFill>
            </a:endParaRPr>
          </a:p>
        </p:txBody>
      </p:sp>
      <p:sp>
        <p:nvSpPr>
          <p:cNvPr id="16" name="Text Box 132120"/>
          <p:cNvSpPr txBox="1">
            <a:spLocks noChangeArrowheads="1"/>
          </p:cNvSpPr>
          <p:nvPr/>
        </p:nvSpPr>
        <p:spPr bwMode="auto">
          <a:xfrm>
            <a:off x="8458200" y="5722336"/>
            <a:ext cx="2438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rgbClr val="FFFF00"/>
                </a:solidFill>
              </a:rPr>
              <a:t>tiếng sáo</a:t>
            </a:r>
            <a:endParaRPr lang="en-US" altLang="en-US" sz="4400" b="1">
              <a:solidFill>
                <a:schemeClr val="bg1"/>
              </a:solidFill>
            </a:endParaRPr>
          </a:p>
        </p:txBody>
      </p:sp>
      <p:sp>
        <p:nvSpPr>
          <p:cNvPr id="17" name="Text Box 132120"/>
          <p:cNvSpPr txBox="1">
            <a:spLocks noChangeArrowheads="1"/>
          </p:cNvSpPr>
          <p:nvPr/>
        </p:nvSpPr>
        <p:spPr bwMode="auto">
          <a:xfrm>
            <a:off x="10469880" y="5689678"/>
            <a:ext cx="609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rgbClr val="FFFF00"/>
                </a:solidFill>
              </a:rPr>
              <a:t> </a:t>
            </a:r>
            <a:r>
              <a:rPr lang="en-US" altLang="en-US" sz="4400" b="1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8" name="Text Box 132120"/>
          <p:cNvSpPr txBox="1">
            <a:spLocks noChangeArrowheads="1"/>
          </p:cNvSpPr>
          <p:nvPr/>
        </p:nvSpPr>
        <p:spPr bwMode="auto">
          <a:xfrm>
            <a:off x="8031480" y="5668024"/>
            <a:ext cx="609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rgbClr val="FFFF00"/>
                </a:solidFill>
              </a:rPr>
              <a:t> ,</a:t>
            </a:r>
          </a:p>
        </p:txBody>
      </p:sp>
      <p:sp>
        <p:nvSpPr>
          <p:cNvPr id="19" name="Text Box 132120"/>
          <p:cNvSpPr txBox="1">
            <a:spLocks noChangeArrowheads="1"/>
          </p:cNvSpPr>
          <p:nvPr/>
        </p:nvSpPr>
        <p:spPr bwMode="auto">
          <a:xfrm>
            <a:off x="3962400" y="5649559"/>
            <a:ext cx="609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rgbClr val="FFFF00"/>
                </a:solidFill>
              </a:rPr>
              <a:t> ,</a:t>
            </a:r>
          </a:p>
        </p:txBody>
      </p:sp>
      <p:sp>
        <p:nvSpPr>
          <p:cNvPr id="20" name="Text Box 132120"/>
          <p:cNvSpPr txBox="1">
            <a:spLocks noChangeArrowheads="1"/>
          </p:cNvSpPr>
          <p:nvPr/>
        </p:nvSpPr>
        <p:spPr bwMode="auto">
          <a:xfrm>
            <a:off x="4800600" y="2488490"/>
            <a:ext cx="609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rgbClr val="FFFF00"/>
                </a:solidFill>
              </a:rPr>
              <a:t> .</a:t>
            </a:r>
          </a:p>
        </p:txBody>
      </p:sp>
      <p:sp>
        <p:nvSpPr>
          <p:cNvPr id="21" name="Text Box 132120"/>
          <p:cNvSpPr txBox="1">
            <a:spLocks noChangeArrowheads="1"/>
          </p:cNvSpPr>
          <p:nvPr/>
        </p:nvSpPr>
        <p:spPr bwMode="auto">
          <a:xfrm>
            <a:off x="8991600" y="3345359"/>
            <a:ext cx="609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rgbClr val="FFFF00"/>
                </a:solidFill>
              </a:rPr>
              <a:t> .</a:t>
            </a:r>
          </a:p>
        </p:txBody>
      </p:sp>
      <p:sp>
        <p:nvSpPr>
          <p:cNvPr id="22" name="Text Box 132120"/>
          <p:cNvSpPr txBox="1">
            <a:spLocks noChangeArrowheads="1"/>
          </p:cNvSpPr>
          <p:nvPr/>
        </p:nvSpPr>
        <p:spPr bwMode="auto">
          <a:xfrm>
            <a:off x="10774680" y="4486002"/>
            <a:ext cx="609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buFont typeface="Arial" charset="0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en-US" sz="4400" b="1">
                <a:solidFill>
                  <a:srgbClr val="FFFF00"/>
                </a:solidFill>
              </a:rPr>
              <a:t> 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95651" y="2533811"/>
            <a:ext cx="294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400" b="1">
                <a:solidFill>
                  <a:schemeClr val="bg1"/>
                </a:solidFill>
              </a:rPr>
              <a:t>.....</a:t>
            </a:r>
            <a:endParaRPr lang="en-US" sz="4400"/>
          </a:p>
        </p:txBody>
      </p:sp>
      <p:sp>
        <p:nvSpPr>
          <p:cNvPr id="4" name="TextBox 3"/>
          <p:cNvSpPr txBox="1"/>
          <p:nvPr/>
        </p:nvSpPr>
        <p:spPr>
          <a:xfrm>
            <a:off x="7040880" y="4497534"/>
            <a:ext cx="342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400" b="1">
                <a:solidFill>
                  <a:schemeClr val="bg1"/>
                </a:solidFill>
              </a:rPr>
              <a:t>.....</a:t>
            </a:r>
            <a:endParaRPr lang="en-US" sz="4400"/>
          </a:p>
        </p:txBody>
      </p:sp>
      <p:sp>
        <p:nvSpPr>
          <p:cNvPr id="23" name="TextBox 22"/>
          <p:cNvSpPr txBox="1"/>
          <p:nvPr/>
        </p:nvSpPr>
        <p:spPr>
          <a:xfrm>
            <a:off x="6926580" y="3374896"/>
            <a:ext cx="19735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400" b="1">
                <a:solidFill>
                  <a:schemeClr val="bg1"/>
                </a:solidFill>
              </a:rPr>
              <a:t>.....</a:t>
            </a:r>
            <a:endParaRPr lang="en-US" sz="4400"/>
          </a:p>
        </p:txBody>
      </p:sp>
      <p:sp>
        <p:nvSpPr>
          <p:cNvPr id="5" name="TextBox 4"/>
          <p:cNvSpPr txBox="1"/>
          <p:nvPr/>
        </p:nvSpPr>
        <p:spPr>
          <a:xfrm>
            <a:off x="5806440" y="3341112"/>
            <a:ext cx="14630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58484" y="4486001"/>
            <a:ext cx="14630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tựa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0520" y="2466536"/>
            <a:ext cx="14630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673BE5-D688-422F-AE1D-9DF0128377F9}"/>
              </a:ext>
            </a:extLst>
          </p:cNvPr>
          <p:cNvSpPr/>
          <p:nvPr/>
        </p:nvSpPr>
        <p:spPr>
          <a:xfrm>
            <a:off x="11430000" y="871862"/>
            <a:ext cx="14494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chemeClr val="bg1"/>
                </a:solidFill>
              </a:rPr>
              <a:t>(SGK)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94225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8571E-6 1.85185E-6 L 0.06436 -0.4680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2" y="-2340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8095E-6 7.40741E-7 L -0.11495 -0.3469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54" y="-17361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619E-6 3.33333E-6 L 0.21615 -0.1805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01" y="-9028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" grpId="0"/>
      <p:bldP spid="2" grpId="1"/>
      <p:bldP spid="4" grpId="0"/>
      <p:bldP spid="4" grpId="1"/>
      <p:bldP spid="23" grpId="0"/>
      <p:bldP spid="23" grpId="1"/>
      <p:bldP spid="5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6051252" y="1952976"/>
            <a:ext cx="2577623" cy="12601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38600" y="1223601"/>
            <a:ext cx="4953000" cy="69877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82415" tIns="41207" rIns="82415" bIns="41207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000" b="1">
                <a:solidFill>
                  <a:srgbClr val="FFFF00"/>
                </a:solidFill>
              </a:rPr>
              <a:t>Kiểu  câu “</a:t>
            </a:r>
            <a:r>
              <a:rPr lang="en-US" sz="4000" b="1">
                <a:solidFill>
                  <a:srgbClr val="FF5EA2"/>
                </a:solidFill>
              </a:rPr>
              <a:t>Ai </a:t>
            </a:r>
            <a:r>
              <a:rPr lang="en-US" sz="4000" b="1">
                <a:solidFill>
                  <a:srgbClr val="FF0000"/>
                </a:solidFill>
              </a:rPr>
              <a:t>là gì ?</a:t>
            </a:r>
            <a:r>
              <a:rPr lang="en-US" sz="4000" b="1">
                <a:solidFill>
                  <a:srgbClr val="FFFF00"/>
                </a:solidFill>
              </a:rPr>
              <a:t>”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62555" y="3213157"/>
            <a:ext cx="3794836" cy="25454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82415" tIns="41207" rIns="82415" bIns="41207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4000" b="1">
                <a:solidFill>
                  <a:schemeClr val="bg1"/>
                </a:solidFill>
              </a:rPr>
              <a:t>Bộ phận chính thứ nhất trả lời cho câu hỏi “ </a:t>
            </a:r>
            <a:r>
              <a:rPr lang="en-US" sz="4000" b="1">
                <a:solidFill>
                  <a:srgbClr val="FF5EA2"/>
                </a:solidFill>
              </a:rPr>
              <a:t>Ai</a:t>
            </a:r>
            <a:r>
              <a:rPr lang="en-US" sz="4000" b="1">
                <a:solidFill>
                  <a:schemeClr val="bg1"/>
                </a:solidFill>
              </a:rPr>
              <a:t> (</a:t>
            </a:r>
            <a:r>
              <a:rPr lang="en-US" sz="4000" b="1">
                <a:solidFill>
                  <a:srgbClr val="FF5EA2"/>
                </a:solidFill>
              </a:rPr>
              <a:t>cái gì, con gì</a:t>
            </a:r>
            <a:r>
              <a:rPr lang="en-US" sz="4000" b="1">
                <a:solidFill>
                  <a:schemeClr val="bg1"/>
                </a:solidFill>
              </a:rPr>
              <a:t>)?”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010401" y="3200400"/>
            <a:ext cx="3352799" cy="25454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82415" tIns="41207" rIns="82415" bIns="41207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4000" b="1">
                <a:solidFill>
                  <a:schemeClr val="bg1"/>
                </a:solidFill>
              </a:rPr>
              <a:t>Bộ phận chính thứ hai trả lời cho câu hỏi        “ </a:t>
            </a:r>
            <a:r>
              <a:rPr lang="en-US" sz="4000" b="1">
                <a:solidFill>
                  <a:srgbClr val="FF0000"/>
                </a:solidFill>
              </a:rPr>
              <a:t>là gì</a:t>
            </a:r>
            <a:r>
              <a:rPr lang="en-US" sz="4000" b="1">
                <a:solidFill>
                  <a:schemeClr val="bg1"/>
                </a:solidFill>
              </a:rPr>
              <a:t>?”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867432" y="1960063"/>
            <a:ext cx="2151003" cy="124033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Diagonal Corners Snipped 6">
            <a:extLst>
              <a:ext uri="{FF2B5EF4-FFF2-40B4-BE49-F238E27FC236}">
                <a16:creationId xmlns:a16="http://schemas.microsoft.com/office/drawing/2014/main" id="{682980CF-E403-456D-A7CC-5B89C1A67953}"/>
              </a:ext>
            </a:extLst>
          </p:cNvPr>
          <p:cNvSpPr/>
          <p:nvPr/>
        </p:nvSpPr>
        <p:spPr>
          <a:xfrm>
            <a:off x="4572000" y="37691"/>
            <a:ext cx="3200400" cy="739648"/>
          </a:xfrm>
          <a:prstGeom prst="snip2DiagRect">
            <a:avLst/>
          </a:prstGeom>
          <a:solidFill>
            <a:srgbClr val="FFFF66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C8C87C-C24F-44F8-AA31-327BA7518F04}"/>
              </a:ext>
            </a:extLst>
          </p:cNvPr>
          <p:cNvSpPr txBox="1"/>
          <p:nvPr/>
        </p:nvSpPr>
        <p:spPr>
          <a:xfrm>
            <a:off x="4782820" y="0"/>
            <a:ext cx="2778760" cy="739649"/>
          </a:xfrm>
          <a:prstGeom prst="rect">
            <a:avLst/>
          </a:prstGeom>
          <a:noFill/>
        </p:spPr>
        <p:txBody>
          <a:bodyPr wrap="square" lIns="122895" tIns="61448" rIns="122895" bIns="61448" rtlCol="0">
            <a:spAutoFit/>
          </a:bodyPr>
          <a:lstStyle/>
          <a:p>
            <a:pPr algn="ctr"/>
            <a:r>
              <a:rPr lang="en-US" sz="4000" b="1" u="sng">
                <a:solidFill>
                  <a:srgbClr val="010E6C"/>
                </a:solidFill>
                <a:latin typeface="Times New Roman" pitchFamily="18" charset="0"/>
                <a:cs typeface="Times New Roman" pitchFamily="18" charset="0"/>
              </a:rPr>
              <a:t>TIẾT 2, 3</a:t>
            </a:r>
            <a:endParaRPr lang="en-US" sz="4000" b="1" dirty="0">
              <a:solidFill>
                <a:srgbClr val="010E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375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3086</TotalTime>
  <Words>1177</Words>
  <Application>Microsoft Office PowerPoint</Application>
  <PresentationFormat>Custom</PresentationFormat>
  <Paragraphs>172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VNI-Times</vt:lpstr>
      <vt:lpstr>Wingdings 3</vt:lpstr>
      <vt:lpstr>幼圆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THBL</dc:creator>
  <cp:lastModifiedBy>ACER</cp:lastModifiedBy>
  <cp:revision>256</cp:revision>
  <dcterms:created xsi:type="dcterms:W3CDTF">2021-09-12T07:51:20Z</dcterms:created>
  <dcterms:modified xsi:type="dcterms:W3CDTF">2021-11-13T15:50:31Z</dcterms:modified>
</cp:coreProperties>
</file>